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60" r:id="rId5"/>
  </p:sldMasterIdLst>
  <p:notesMasterIdLst>
    <p:notesMasterId r:id="rId22"/>
  </p:notesMasterIdLst>
  <p:sldIdLst>
    <p:sldId id="256" r:id="rId6"/>
    <p:sldId id="295" r:id="rId7"/>
    <p:sldId id="292" r:id="rId8"/>
    <p:sldId id="265" r:id="rId9"/>
    <p:sldId id="260" r:id="rId10"/>
    <p:sldId id="303" r:id="rId11"/>
    <p:sldId id="297" r:id="rId12"/>
    <p:sldId id="293" r:id="rId13"/>
    <p:sldId id="299" r:id="rId14"/>
    <p:sldId id="291" r:id="rId15"/>
    <p:sldId id="300" r:id="rId16"/>
    <p:sldId id="302" r:id="rId17"/>
    <p:sldId id="289" r:id="rId18"/>
    <p:sldId id="269" r:id="rId19"/>
    <p:sldId id="268" r:id="rId20"/>
    <p:sldId id="270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07AFFF9-1EA1-4502-A609-966312868141}">
          <p14:sldIdLst>
            <p14:sldId id="256"/>
            <p14:sldId id="295"/>
            <p14:sldId id="292"/>
            <p14:sldId id="265"/>
            <p14:sldId id="260"/>
          </p14:sldIdLst>
        </p14:section>
        <p14:section name="Zusammenfassungsabschnitt" id="{1954A5F5-58A6-4ACF-94E6-49516B6D94FA}">
          <p14:sldIdLst>
            <p14:sldId id="303"/>
          </p14:sldIdLst>
        </p14:section>
        <p14:section name="Einzelberatung" id="{9E13A6B5-D16E-4CED-9EDE-931E3FE5C7BD}">
          <p14:sldIdLst>
            <p14:sldId id="297"/>
            <p14:sldId id="293"/>
          </p14:sldIdLst>
        </p14:section>
        <p14:section name="Gruppenberatung" id="{CB264A77-DB87-4CE1-9345-2CDC7EBDA355}">
          <p14:sldIdLst>
            <p14:sldId id="299"/>
          </p14:sldIdLst>
        </p14:section>
        <p14:section name="Workshops und Coaching" id="{FEA81A79-8BE7-4CEC-993E-19E7E1F6BDF9}">
          <p14:sldIdLst>
            <p14:sldId id="291"/>
          </p14:sldIdLst>
        </p14:section>
        <p14:section name="Offene Sprechstunde  und Krisenintervention" id="{E463A605-27F2-4630-AA6A-0FFDF9B73A75}">
          <p14:sldIdLst>
            <p14:sldId id="300"/>
          </p14:sldIdLst>
        </p14:section>
        <p14:section name="Weitere Angebote" id="{671C5E40-E660-4C07-AFEE-1CE0060229B4}">
          <p14:sldIdLst>
            <p14:sldId id="302"/>
            <p14:sldId id="289"/>
            <p14:sldId id="269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ziska Wallburg" initials="FW" lastIdx="8" clrIdx="0">
    <p:extLst>
      <p:ext uri="{19B8F6BF-5375-455C-9EA6-DF929625EA0E}">
        <p15:presenceInfo xmlns:p15="http://schemas.microsoft.com/office/powerpoint/2012/main" userId="S-1-5-21-1402223153-2072715818-4169152641-180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3979" autoAdjust="0"/>
  </p:normalViewPr>
  <p:slideViewPr>
    <p:cSldViewPr>
      <p:cViewPr varScale="1">
        <p:scale>
          <a:sx n="83" d="100"/>
          <a:sy n="83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1E58-F355-476B-AB57-CDD3B718F4C8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F2B49-431D-4349-B4F1-5B3EEDE83F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24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2B49-431D-4349-B4F1-5B3EEDE83FD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32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Titelfolie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1326806"/>
            <a:ext cx="9144000" cy="5531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1479550"/>
            <a:ext cx="9144000" cy="4916632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vert="horz" tIns="108000"/>
          <a:lstStyle/>
          <a:p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2" hasCustomPrompt="1"/>
          </p:nvPr>
        </p:nvSpPr>
        <p:spPr>
          <a:xfrm>
            <a:off x="342001" y="4425480"/>
            <a:ext cx="6098914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4" y="3944230"/>
            <a:ext cx="6099602" cy="481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</p:spTree>
    <p:extLst>
      <p:ext uri="{BB962C8B-B14F-4D97-AF65-F5344CB8AC3E}">
        <p14:creationId xmlns:p14="http://schemas.microsoft.com/office/powerpoint/2010/main" val="125012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-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87195" y="2856736"/>
            <a:ext cx="3907543" cy="3278944"/>
          </a:xfrm>
          <a:prstGeom prst="rect">
            <a:avLst/>
          </a:prstGeom>
        </p:spPr>
        <p:txBody>
          <a:bodyPr lIns="0" tIns="0" bIns="0"/>
          <a:lstStyle>
            <a:lvl1pPr marL="252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1pPr>
            <a:lvl2pPr marL="504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2pPr>
            <a:lvl3pPr marL="756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3pPr>
            <a:lvl4pPr marL="756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4pPr>
            <a:lvl5pPr marL="756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F33-3FF8-E241-A73B-BF33E2BBE42A}" type="datetime1">
              <a:rPr lang="de-DE" smtClean="0">
                <a:solidFill>
                  <a:prstClr val="black"/>
                </a:solidFill>
              </a:rPr>
              <a:pPr/>
              <a:t>05.04.2023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57200" y="1774800"/>
            <a:ext cx="8229600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der Blindtext</a:t>
            </a:r>
          </a:p>
          <a:p>
            <a:pPr lvl="0"/>
            <a:r>
              <a:rPr lang="de-DE" dirty="0" err="1"/>
              <a:t>Hamburgefonts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8244" y="2856736"/>
            <a:ext cx="3913094" cy="32789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000" baseline="0">
                <a:latin typeface="TheSans UHH Regular"/>
                <a:cs typeface="TheSans UHH Regular"/>
              </a:defRPr>
            </a:lvl1pPr>
            <a:lvl2pPr marL="252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2pPr>
            <a:lvl3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3pPr>
            <a:lvl4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4pPr>
            <a:lvl5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</a:t>
            </a:r>
          </a:p>
        </p:txBody>
      </p:sp>
    </p:spTree>
    <p:extLst>
      <p:ext uri="{BB962C8B-B14F-4D97-AF65-F5344CB8AC3E}">
        <p14:creationId xmlns:p14="http://schemas.microsoft.com/office/powerpoint/2010/main" val="303238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483199"/>
            <a:ext cx="9144000" cy="4926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prstClr val="white"/>
              </a:solidFill>
              <a:latin typeface="TheSans UHH Bold Caps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1482247"/>
            <a:ext cx="9144000" cy="4927274"/>
          </a:xfrm>
          <a:prstGeom prst="rect">
            <a:avLst/>
          </a:prstGeom>
          <a:noFill/>
          <a:ln>
            <a:noFill/>
          </a:ln>
        </p:spPr>
        <p:txBody>
          <a:bodyPr lIns="0" tIns="0" bIns="0" anchor="ctr" anchorCtr="0"/>
          <a:lstStyle>
            <a:lvl1pPr marL="0" indent="0" algn="ctr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400" baseline="0">
                <a:latin typeface="TheSans UHH Regular"/>
                <a:cs typeface="TheSans UHH Regular"/>
              </a:defRPr>
            </a:lvl1pPr>
            <a:lvl2pPr marL="0" indent="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2pPr>
            <a:lvl3pPr marL="0" indent="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000">
                <a:latin typeface="TheSans UHH Regular"/>
                <a:cs typeface="TheSans UHH Regular"/>
              </a:defRPr>
            </a:lvl3pPr>
            <a:lvl4pPr marL="0" indent="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000">
                <a:latin typeface="TheSans UHH Regular"/>
                <a:cs typeface="TheSans UHH Regular"/>
              </a:defRPr>
            </a:lvl4pPr>
            <a:lvl5pPr marL="0" indent="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0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Grafiken, Tabellen etc.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426B-86F4-C54C-A96E-B5AEB047675E}" type="datetime1">
              <a:rPr lang="de-DE" smtClean="0">
                <a:solidFill>
                  <a:prstClr val="black"/>
                </a:solidFill>
              </a:rPr>
              <a:pPr/>
              <a:t>05.04.2023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1479941"/>
            <a:ext cx="9144000" cy="2791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284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a_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6C2-C436-754A-84F1-B94BA1E05324}" type="datetime1">
              <a:rPr lang="de-DE" smtClean="0">
                <a:solidFill>
                  <a:prstClr val="black"/>
                </a:solidFill>
              </a:rPr>
              <a:pPr/>
              <a:t>05.04.2023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20"/>
          <p:cNvSpPr>
            <a:spLocks noGrp="1"/>
          </p:cNvSpPr>
          <p:nvPr>
            <p:ph sz="quarter" idx="13" hasCustomPrompt="1"/>
          </p:nvPr>
        </p:nvSpPr>
        <p:spPr>
          <a:xfrm>
            <a:off x="342001" y="4425480"/>
            <a:ext cx="6098914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tx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</p:spTree>
    <p:extLst>
      <p:ext uri="{BB962C8B-B14F-4D97-AF65-F5344CB8AC3E}">
        <p14:creationId xmlns:p14="http://schemas.microsoft.com/office/powerpoint/2010/main" val="8484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b_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463675"/>
            <a:ext cx="9144000" cy="4954891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561A-A438-1045-8D5E-A4BD531A0107}" type="datetime1">
              <a:rPr lang="de-DE" smtClean="0">
                <a:solidFill>
                  <a:prstClr val="black"/>
                </a:solidFill>
              </a:rPr>
              <a:pPr/>
              <a:t>05.04.2023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0"/>
          <p:cNvSpPr>
            <a:spLocks noGrp="1"/>
          </p:cNvSpPr>
          <p:nvPr>
            <p:ph sz="quarter" idx="13" hasCustomPrompt="1"/>
          </p:nvPr>
        </p:nvSpPr>
        <p:spPr>
          <a:xfrm>
            <a:off x="342001" y="4425480"/>
            <a:ext cx="6098914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</p:spTree>
    <p:extLst>
      <p:ext uri="{BB962C8B-B14F-4D97-AF65-F5344CB8AC3E}">
        <p14:creationId xmlns:p14="http://schemas.microsoft.com/office/powerpoint/2010/main" val="247517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B2EB-24F5-F14D-BE59-DECD0FB48D4C}" type="datetime1">
              <a:rPr lang="de-DE" smtClean="0">
                <a:solidFill>
                  <a:prstClr val="black"/>
                </a:solidFill>
              </a:rPr>
              <a:pPr/>
              <a:t>05.04.2023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34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8A9-34DE-894E-89F8-58925FD10BD1}" type="datetime1">
              <a:rPr lang="de-DE" smtClean="0">
                <a:solidFill>
                  <a:prstClr val="black"/>
                </a:solidFill>
              </a:rPr>
              <a:pPr/>
              <a:t>05.04.2023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1" y="1292785"/>
            <a:ext cx="9144000" cy="6804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487933"/>
            <a:ext cx="9144000" cy="4921587"/>
          </a:xfrm>
          <a:prstGeom prst="rect">
            <a:avLst/>
          </a:prstGeom>
          <a:blipFill rotWithShape="1">
            <a:blip r:embed="rId2"/>
            <a:srcRect/>
            <a:stretch>
              <a:fillRect t="-816"/>
            </a:stretch>
          </a:blipFill>
        </p:spPr>
        <p:txBody>
          <a:bodyPr/>
          <a:lstStyle>
            <a:lvl1pPr marL="0" indent="0">
              <a:buNone/>
              <a:defRPr sz="3200" b="0" i="0">
                <a:latin typeface="TheSans UHH Bold Caps"/>
                <a:cs typeface="TheSans UHH Bold Cap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03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ite für den Textver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733492"/>
            <a:ext cx="8229600" cy="3387887"/>
          </a:xfrm>
          <a:prstGeom prst="rect">
            <a:avLst/>
          </a:prstGeom>
        </p:spPr>
        <p:txBody>
          <a:bodyPr wrap="square" lIns="0" tIns="0" bIns="0" numCol="2" spcCol="18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SzTx/>
              <a:buFont typeface="Wingdings" charset="2"/>
              <a:buNone/>
              <a:tabLst/>
              <a:defRPr sz="1200" b="0" i="0" u="none" baseline="0">
                <a:effectLst/>
                <a:latin typeface="TheSans UHH Bold"/>
                <a:cs typeface="TheSans UHH Bold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SzTx/>
              <a:buFont typeface="Wingdings" charset="2"/>
              <a:buNone/>
              <a:tabLst/>
              <a:defRPr/>
            </a:pPr>
            <a:r>
              <a:rPr lang="de-DE" dirty="0"/>
              <a:t>ACHTUNG: Diese Folie ist ausschließlich für den Textversand gedacht, nicht für die Präsentation am </a:t>
            </a:r>
            <a:r>
              <a:rPr lang="de-DE" dirty="0" err="1"/>
              <a:t>Beamer</a:t>
            </a:r>
            <a:r>
              <a:rPr lang="de-DE" dirty="0"/>
              <a:t>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SzTx/>
              <a:buFont typeface="Wingdings" charset="2"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SzTx/>
              <a:buFont typeface="Wingdings" charset="2"/>
              <a:buNone/>
              <a:tabLst/>
              <a:defRPr/>
            </a:pPr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Manchmal Sätze, die alle Buchstaben des Alphabets enthalten - man nennt diese Sätze »</a:t>
            </a:r>
            <a:r>
              <a:rPr lang="de-DE" dirty="0" err="1"/>
              <a:t>Pangrams</a:t>
            </a:r>
            <a:r>
              <a:rPr lang="de-DE" dirty="0"/>
              <a:t>«. Sehr bekannt ist dieser: The quick </a:t>
            </a:r>
            <a:r>
              <a:rPr lang="de-DE" dirty="0" err="1"/>
              <a:t>brown</a:t>
            </a:r>
            <a:r>
              <a:rPr lang="de-DE" dirty="0"/>
              <a:t> </a:t>
            </a:r>
            <a:r>
              <a:rPr lang="de-DE" dirty="0" err="1"/>
              <a:t>fox</a:t>
            </a:r>
            <a:r>
              <a:rPr lang="de-DE" dirty="0"/>
              <a:t> </a:t>
            </a:r>
            <a:r>
              <a:rPr lang="de-DE" dirty="0" err="1"/>
              <a:t>jumps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lazy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dog</a:t>
            </a:r>
            <a:r>
              <a:rPr lang="de-DE" dirty="0"/>
              <a:t>. Oft werden in </a:t>
            </a:r>
            <a:r>
              <a:rPr lang="de-DE" dirty="0" err="1"/>
              <a:t>Typoblindtexte</a:t>
            </a:r>
            <a:r>
              <a:rPr lang="de-DE" dirty="0"/>
              <a:t> auch fremdsprachige Satzteile eingebaut (AVAIL®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Wefox</a:t>
            </a:r>
            <a:r>
              <a:rPr lang="de-DE" dirty="0"/>
              <a:t>™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aussi</a:t>
            </a:r>
            <a:r>
              <a:rPr lang="de-DE" dirty="0"/>
              <a:t> la </a:t>
            </a:r>
            <a:r>
              <a:rPr lang="de-DE" dirty="0" err="1"/>
              <a:t>Kerning</a:t>
            </a:r>
            <a:r>
              <a:rPr lang="de-DE" dirty="0"/>
              <a:t>), um die Wirkung in anderen Sprachen zu testen. In Lateinisch sieht zum Beispiel fast jede Schrift gut aus. </a:t>
            </a:r>
            <a:r>
              <a:rPr lang="de-DE" dirty="0" err="1"/>
              <a:t>Quod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demonstrandum</a:t>
            </a:r>
            <a:r>
              <a:rPr lang="de-DE" dirty="0"/>
              <a:t>. Seit 1975 fehlen in den meisten Testtexten die Zahlen, weswegen nach </a:t>
            </a:r>
            <a:r>
              <a:rPr lang="de-DE" dirty="0" err="1"/>
              <a:t>TypoGb</a:t>
            </a:r>
            <a:r>
              <a:rPr lang="de-DE" dirty="0"/>
              <a:t>. 204 § ab dem Jahr 2034 Zahlen in 86 der Texte zur Pflicht werden. Nichteinhaltung wird mit bis zu 245 € oder 368 $ bestraft. Genauso wichtig in sind mittlerweile auch </a:t>
            </a:r>
            <a:r>
              <a:rPr lang="de-DE" dirty="0" err="1"/>
              <a:t>Âçcèñtë</a:t>
            </a:r>
            <a:r>
              <a:rPr lang="de-DE" dirty="0"/>
              <a:t>, die in neueren Schriften aber fast immer enthalten sind. Ein wichtiges aber schwierig zu integrierendes Feld sind </a:t>
            </a:r>
            <a:r>
              <a:rPr lang="de-DE" dirty="0" err="1"/>
              <a:t>OpenType</a:t>
            </a:r>
            <a:r>
              <a:rPr lang="de-DE" dirty="0"/>
              <a:t>-Funktionalitäten. Je nach Software und Voreinstellungen können eingebaute Kapitälchen, </a:t>
            </a:r>
            <a:r>
              <a:rPr lang="de-DE" dirty="0" err="1"/>
              <a:t>Kerning</a:t>
            </a:r>
            <a:r>
              <a:rPr lang="de-DE" dirty="0"/>
              <a:t> oder Ligaturen (sehr pfiffig) nicht richtig dargestellt </a:t>
            </a:r>
            <a:r>
              <a:rPr lang="de-DE" dirty="0" err="1"/>
              <a:t>werden.Dies</a:t>
            </a:r>
            <a:r>
              <a:rPr lang="de-DE" dirty="0"/>
              <a:t>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Manchmal Sätze, die alle Buchstaben des Alphabets enthalten - man nennt diese Sätze »</a:t>
            </a:r>
            <a:r>
              <a:rPr lang="de-DE" dirty="0" err="1"/>
              <a:t>Pangrams</a:t>
            </a:r>
            <a:r>
              <a:rPr lang="de-DE" dirty="0"/>
              <a:t>«. Sehr bekannt ist dieser: The quick </a:t>
            </a:r>
            <a:r>
              <a:rPr lang="de-DE" dirty="0" err="1"/>
              <a:t>brown</a:t>
            </a:r>
            <a:r>
              <a:rPr lang="de-DE" dirty="0"/>
              <a:t> </a:t>
            </a:r>
            <a:r>
              <a:rPr lang="de-DE" dirty="0" err="1"/>
              <a:t>fox</a:t>
            </a:r>
            <a:r>
              <a:rPr lang="de-DE" dirty="0"/>
              <a:t> </a:t>
            </a:r>
            <a:r>
              <a:rPr lang="de-DE" dirty="0" err="1"/>
              <a:t>jumps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lazy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dog</a:t>
            </a:r>
            <a:r>
              <a:rPr lang="de-DE" dirty="0"/>
              <a:t>. Oft werden in </a:t>
            </a:r>
            <a:r>
              <a:rPr lang="de-DE" dirty="0" err="1"/>
              <a:t>Typoblindtexte</a:t>
            </a:r>
            <a:r>
              <a:rPr lang="de-DE" dirty="0"/>
              <a:t> auch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A5F7-5432-C940-8998-969556BAB78E}" type="datetime1">
              <a:rPr lang="de-DE" smtClean="0">
                <a:solidFill>
                  <a:prstClr val="black"/>
                </a:solidFill>
              </a:rPr>
              <a:pPr/>
              <a:t>05.04.2023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|  Fußzeile Blindtext, Name des Professors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826635"/>
            <a:ext cx="8229600" cy="630708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Sätze, die alle Buchstaben des Alphabets enthalten man nennt diese Sätze </a:t>
            </a:r>
            <a:r>
              <a:rPr lang="de-DE" dirty="0" err="1"/>
              <a:t>Pangrams</a:t>
            </a:r>
            <a:r>
              <a:rPr lang="de-DE" dirty="0"/>
              <a:t>. Sehr bekannt ist dieser</a:t>
            </a:r>
          </a:p>
        </p:txBody>
      </p:sp>
    </p:spTree>
    <p:extLst>
      <p:ext uri="{BB962C8B-B14F-4D97-AF65-F5344CB8AC3E}">
        <p14:creationId xmlns:p14="http://schemas.microsoft.com/office/powerpoint/2010/main" val="2136453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9C93-BA22-46C4-91CF-51AE0903A684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/>
          <a:lstStyle/>
          <a:p>
            <a:fld id="{93CDC840-B5BE-4609-8ACB-953491D68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286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9C93-BA22-46C4-91CF-51AE0903A684}" type="datetimeFigureOut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/>
          <a:lstStyle/>
          <a:p>
            <a:fld id="{93CDC840-B5BE-4609-8ACB-953491D68C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34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Titelfolie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1326806"/>
            <a:ext cx="9144000" cy="5531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Bildplatzhalter 9"/>
          <p:cNvSpPr>
            <a:spLocks noGrp="1"/>
          </p:cNvSpPr>
          <p:nvPr>
            <p:ph type="pic" sz="quarter" idx="14"/>
          </p:nvPr>
        </p:nvSpPr>
        <p:spPr>
          <a:xfrm>
            <a:off x="0" y="1479550"/>
            <a:ext cx="9144000" cy="4916632"/>
          </a:xfrm>
          <a:prstGeom prst="rect">
            <a:avLst/>
          </a:prstGeom>
          <a:blipFill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vert="horz" tIns="108000"/>
          <a:lstStyle/>
          <a:p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2" hasCustomPrompt="1"/>
          </p:nvPr>
        </p:nvSpPr>
        <p:spPr>
          <a:xfrm>
            <a:off x="342001" y="4425480"/>
            <a:ext cx="6098914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4" y="3944230"/>
            <a:ext cx="6099602" cy="481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</p:spTree>
    <p:extLst>
      <p:ext uri="{BB962C8B-B14F-4D97-AF65-F5344CB8AC3E}">
        <p14:creationId xmlns:p14="http://schemas.microsoft.com/office/powerpoint/2010/main" val="12501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Titelfoli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>
          <a:xfrm>
            <a:off x="0" y="1316924"/>
            <a:ext cx="9165896" cy="55410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479550"/>
            <a:ext cx="4512849" cy="4926013"/>
          </a:xfrm>
          <a:prstGeom prst="rect">
            <a:avLst/>
          </a:prstGeom>
          <a:blipFill rotWithShape="1">
            <a:blip r:embed="rId2"/>
            <a:srcRect/>
            <a:stretch>
              <a:fillRect r="-36435"/>
            </a:stretch>
          </a:blipFill>
        </p:spPr>
        <p:txBody>
          <a:bodyPr vert="horz"/>
          <a:lstStyle/>
          <a:p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648548" y="1479550"/>
            <a:ext cx="4517348" cy="4926013"/>
          </a:xfrm>
          <a:prstGeom prst="rect">
            <a:avLst/>
          </a:prstGeom>
          <a:blipFill rotWithShape="1">
            <a:blip r:embed="rId3"/>
            <a:srcRect/>
            <a:stretch>
              <a:fillRect l="-1315"/>
            </a:stretch>
          </a:blipFill>
        </p:spPr>
        <p:txBody>
          <a:bodyPr vert="horz"/>
          <a:lstStyle/>
          <a:p>
            <a:endParaRPr lang="de-DE" dirty="0"/>
          </a:p>
        </p:txBody>
      </p:sp>
      <p:sp>
        <p:nvSpPr>
          <p:cNvPr id="11" name="Inhaltsplatzhalter 20"/>
          <p:cNvSpPr>
            <a:spLocks noGrp="1"/>
          </p:cNvSpPr>
          <p:nvPr>
            <p:ph sz="quarter" idx="12" hasCustomPrompt="1"/>
          </p:nvPr>
        </p:nvSpPr>
        <p:spPr>
          <a:xfrm>
            <a:off x="342000" y="4425480"/>
            <a:ext cx="3808307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das </a:t>
            </a:r>
            <a:r>
              <a:rPr lang="de-DE" dirty="0" err="1"/>
              <a:t>ökosystem</a:t>
            </a:r>
            <a:endParaRPr lang="de-DE" dirty="0"/>
          </a:p>
          <a:p>
            <a:pPr lvl="0"/>
            <a:r>
              <a:rPr lang="de-DE" dirty="0" err="1"/>
              <a:t>bersteinwald</a:t>
            </a:r>
            <a:endParaRPr lang="de-DE" dirty="0"/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4" y="3944230"/>
            <a:ext cx="3808994" cy="481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</p:spTree>
    <p:extLst>
      <p:ext uri="{BB962C8B-B14F-4D97-AF65-F5344CB8AC3E}">
        <p14:creationId xmlns:p14="http://schemas.microsoft.com/office/powerpoint/2010/main" val="1635926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Titelfoli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 userDrawn="1"/>
        </p:nvSpPr>
        <p:spPr>
          <a:xfrm>
            <a:off x="0" y="1316924"/>
            <a:ext cx="9165896" cy="55410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479550"/>
            <a:ext cx="4512849" cy="4926013"/>
          </a:xfrm>
          <a:prstGeom prst="rect">
            <a:avLst/>
          </a:prstGeom>
          <a:blipFill rotWithShape="1">
            <a:blip r:embed="rId2"/>
            <a:srcRect/>
            <a:stretch>
              <a:fillRect r="-36435"/>
            </a:stretch>
          </a:blipFill>
        </p:spPr>
        <p:txBody>
          <a:bodyPr vert="horz"/>
          <a:lstStyle/>
          <a:p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648548" y="1479550"/>
            <a:ext cx="4517348" cy="4926013"/>
          </a:xfrm>
          <a:prstGeom prst="rect">
            <a:avLst/>
          </a:prstGeom>
          <a:blipFill rotWithShape="1">
            <a:blip r:embed="rId3"/>
            <a:srcRect/>
            <a:stretch>
              <a:fillRect l="-1315"/>
            </a:stretch>
          </a:blipFill>
        </p:spPr>
        <p:txBody>
          <a:bodyPr vert="horz"/>
          <a:lstStyle/>
          <a:p>
            <a:endParaRPr lang="de-DE" dirty="0"/>
          </a:p>
        </p:txBody>
      </p:sp>
      <p:sp>
        <p:nvSpPr>
          <p:cNvPr id="11" name="Inhaltsplatzhalter 20"/>
          <p:cNvSpPr>
            <a:spLocks noGrp="1"/>
          </p:cNvSpPr>
          <p:nvPr>
            <p:ph sz="quarter" idx="12" hasCustomPrompt="1"/>
          </p:nvPr>
        </p:nvSpPr>
        <p:spPr>
          <a:xfrm>
            <a:off x="342000" y="4425480"/>
            <a:ext cx="3808307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das </a:t>
            </a:r>
            <a:r>
              <a:rPr lang="de-DE" dirty="0" err="1"/>
              <a:t>ökosystem</a:t>
            </a:r>
            <a:endParaRPr lang="de-DE" dirty="0"/>
          </a:p>
          <a:p>
            <a:pPr lvl="0"/>
            <a:r>
              <a:rPr lang="de-DE" dirty="0" err="1"/>
              <a:t>bersteinwald</a:t>
            </a:r>
            <a:endParaRPr lang="de-DE" dirty="0"/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4" y="3944230"/>
            <a:ext cx="3808994" cy="481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</p:spTree>
    <p:extLst>
      <p:ext uri="{BB962C8B-B14F-4D97-AF65-F5344CB8AC3E}">
        <p14:creationId xmlns:p14="http://schemas.microsoft.com/office/powerpoint/2010/main" val="1635926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Titelfoli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05166"/>
            <a:ext cx="9165896" cy="5552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479550"/>
            <a:ext cx="4512849" cy="4926013"/>
          </a:xfrm>
          <a:prstGeom prst="rect">
            <a:avLst/>
          </a:prstGeom>
          <a:blipFill rotWithShape="1">
            <a:blip r:embed="rId2"/>
            <a:srcRect/>
            <a:stretch>
              <a:fillRect r="-36435"/>
            </a:stretch>
          </a:blipFill>
        </p:spPr>
        <p:txBody>
          <a:bodyPr vert="horz"/>
          <a:lstStyle/>
          <a:p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637550" y="1479550"/>
            <a:ext cx="4528346" cy="2401849"/>
          </a:xfrm>
          <a:prstGeom prst="rect">
            <a:avLst/>
          </a:prstGeom>
          <a:blipFill rotWithShape="1">
            <a:blip r:embed="rId3"/>
            <a:srcRect/>
            <a:stretch>
              <a:fillRect l="-1070" t="1" r="1" b="-2472"/>
            </a:stretch>
          </a:blipFill>
        </p:spPr>
        <p:txBody>
          <a:bodyPr vert="horz"/>
          <a:lstStyle/>
          <a:p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637550" y="4009827"/>
            <a:ext cx="4528346" cy="2395736"/>
          </a:xfrm>
          <a:prstGeom prst="rect">
            <a:avLst/>
          </a:prstGeom>
          <a:blipFill rotWithShape="1">
            <a:blip r:embed="rId4"/>
            <a:srcRect/>
            <a:stretch>
              <a:fillRect l="-1070" t="-2769" r="1" b="4"/>
            </a:stretch>
          </a:blipFill>
        </p:spPr>
        <p:txBody>
          <a:bodyPr vert="horz"/>
          <a:lstStyle/>
          <a:p>
            <a:endParaRPr lang="de-DE" dirty="0"/>
          </a:p>
        </p:txBody>
      </p:sp>
      <p:sp>
        <p:nvSpPr>
          <p:cNvPr id="18" name="Inhaltsplatzhalter 20"/>
          <p:cNvSpPr>
            <a:spLocks noGrp="1"/>
          </p:cNvSpPr>
          <p:nvPr>
            <p:ph sz="quarter" idx="12" hasCustomPrompt="1"/>
          </p:nvPr>
        </p:nvSpPr>
        <p:spPr>
          <a:xfrm>
            <a:off x="342000" y="4425480"/>
            <a:ext cx="3808307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das </a:t>
            </a:r>
            <a:r>
              <a:rPr lang="de-DE" dirty="0" err="1"/>
              <a:t>ökosystem</a:t>
            </a:r>
            <a:endParaRPr lang="de-DE" dirty="0"/>
          </a:p>
          <a:p>
            <a:pPr lvl="0"/>
            <a:r>
              <a:rPr lang="de-DE" dirty="0" err="1"/>
              <a:t>bersteinwald</a:t>
            </a:r>
            <a:endParaRPr lang="de-DE" dirty="0"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4" y="3944230"/>
            <a:ext cx="3808994" cy="481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</p:spTree>
    <p:extLst>
      <p:ext uri="{BB962C8B-B14F-4D97-AF65-F5344CB8AC3E}">
        <p14:creationId xmlns:p14="http://schemas.microsoft.com/office/powerpoint/2010/main" val="310520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Titelfolie Stein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463675"/>
            <a:ext cx="9144000" cy="4954891"/>
          </a:xfrm>
          <a:prstGeom prst="rect">
            <a:avLst/>
          </a:prstGeom>
          <a:solidFill>
            <a:srgbClr val="3B51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71986" y="756430"/>
            <a:ext cx="1822752" cy="145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50" b="0" i="0" kern="0" spc="90" baseline="0">
                <a:solidFill>
                  <a:schemeClr val="tx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 sz="1600" b="0" i="0">
                <a:latin typeface="TheSans UHH Bold Caps"/>
                <a:cs typeface="TheSans UHH Bold Caps"/>
              </a:defRPr>
            </a:lvl2pPr>
            <a:lvl3pPr marL="914400" indent="0">
              <a:buNone/>
              <a:defRPr sz="1600" b="0" i="0">
                <a:latin typeface="TheSans UHH Bold Caps"/>
                <a:cs typeface="TheSans UHH Bold Caps"/>
              </a:defRPr>
            </a:lvl3pPr>
            <a:lvl4pPr marL="1371600" indent="0">
              <a:buNone/>
              <a:defRPr sz="1600" b="0" i="0">
                <a:latin typeface="TheSans UHH Bold Caps"/>
                <a:cs typeface="TheSans UHH Bold Caps"/>
              </a:defRPr>
            </a:lvl4pPr>
            <a:lvl5pPr marL="1828800" indent="0">
              <a:buNone/>
              <a:defRPr sz="1600" b="0" i="0">
                <a:latin typeface="TheSans UHH Bold Caps"/>
                <a:cs typeface="TheSans UHH Bold Caps"/>
              </a:defRPr>
            </a:lvl5pPr>
          </a:lstStyle>
          <a:p>
            <a:pPr lvl="0"/>
            <a:r>
              <a:rPr lang="de-DE" dirty="0"/>
              <a:t>Fakultät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78336" y="902337"/>
            <a:ext cx="1816402" cy="168274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sz="1050" b="0" i="0" kern="0" spc="40" baseline="0">
                <a:solidFill>
                  <a:srgbClr val="009CD1"/>
                </a:solidFill>
                <a:latin typeface="TheSans UHH SemiLight Caps"/>
                <a:cs typeface="TheSans UHH SemiLight Caps"/>
              </a:defRPr>
            </a:lvl1pPr>
            <a:lvl2pPr marL="457200" indent="0">
              <a:buNone/>
              <a:defRPr sz="1600" b="0" i="0">
                <a:latin typeface="TheSans UHH Bold Caps"/>
                <a:cs typeface="TheSans UHH Bold Caps"/>
              </a:defRPr>
            </a:lvl2pPr>
            <a:lvl3pPr marL="914400" indent="0">
              <a:buNone/>
              <a:defRPr sz="1600" b="0" i="0">
                <a:latin typeface="TheSans UHH Bold Caps"/>
                <a:cs typeface="TheSans UHH Bold Caps"/>
              </a:defRPr>
            </a:lvl3pPr>
            <a:lvl4pPr marL="1371600" indent="0">
              <a:buNone/>
              <a:defRPr sz="1600" b="0" i="0">
                <a:latin typeface="TheSans UHH Bold Caps"/>
                <a:cs typeface="TheSans UHH Bold Caps"/>
              </a:defRPr>
            </a:lvl4pPr>
            <a:lvl5pPr marL="1828800" indent="0">
              <a:buNone/>
              <a:defRPr sz="1600" b="0" i="0">
                <a:latin typeface="TheSans UHH Bold Caps"/>
                <a:cs typeface="TheSans UHH Bold Caps"/>
              </a:defRPr>
            </a:lvl5pPr>
          </a:lstStyle>
          <a:p>
            <a:pPr lvl="0"/>
            <a:r>
              <a:rPr lang="de-DE" dirty="0"/>
              <a:t>für </a:t>
            </a:r>
            <a:r>
              <a:rPr lang="de-DE" dirty="0" err="1"/>
              <a:t>rechtswissenschaft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6418566"/>
            <a:ext cx="9144000" cy="439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0"/>
          <p:cNvSpPr>
            <a:spLocks noGrp="1"/>
          </p:cNvSpPr>
          <p:nvPr>
            <p:ph sz="quarter" idx="12" hasCustomPrompt="1"/>
          </p:nvPr>
        </p:nvSpPr>
        <p:spPr>
          <a:xfrm>
            <a:off x="342000" y="4425480"/>
            <a:ext cx="6121593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4" y="3944230"/>
            <a:ext cx="6122280" cy="481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</p:spTree>
    <p:extLst>
      <p:ext uri="{BB962C8B-B14F-4D97-AF65-F5344CB8AC3E}">
        <p14:creationId xmlns:p14="http://schemas.microsoft.com/office/powerpoint/2010/main" val="141456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Titelfoli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463675"/>
            <a:ext cx="9144000" cy="4954891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71986" y="756430"/>
            <a:ext cx="1822752" cy="145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50" b="0" i="0" kern="0" spc="90" baseline="0">
                <a:solidFill>
                  <a:schemeClr val="tx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 sz="1600" b="0" i="0">
                <a:latin typeface="TheSans UHH Bold Caps"/>
                <a:cs typeface="TheSans UHH Bold Caps"/>
              </a:defRPr>
            </a:lvl2pPr>
            <a:lvl3pPr marL="914400" indent="0">
              <a:buNone/>
              <a:defRPr sz="1600" b="0" i="0">
                <a:latin typeface="TheSans UHH Bold Caps"/>
                <a:cs typeface="TheSans UHH Bold Caps"/>
              </a:defRPr>
            </a:lvl3pPr>
            <a:lvl4pPr marL="1371600" indent="0">
              <a:buNone/>
              <a:defRPr sz="1600" b="0" i="0">
                <a:latin typeface="TheSans UHH Bold Caps"/>
                <a:cs typeface="TheSans UHH Bold Caps"/>
              </a:defRPr>
            </a:lvl4pPr>
            <a:lvl5pPr marL="1828800" indent="0">
              <a:buNone/>
              <a:defRPr sz="1600" b="0" i="0">
                <a:latin typeface="TheSans UHH Bold Caps"/>
                <a:cs typeface="TheSans UHH Bold Caps"/>
              </a:defRPr>
            </a:lvl5pPr>
          </a:lstStyle>
          <a:p>
            <a:pPr lvl="0"/>
            <a:r>
              <a:rPr lang="de-DE" dirty="0"/>
              <a:t>Fakultät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78336" y="902337"/>
            <a:ext cx="1816402" cy="168274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sz="1050" b="0" i="0" kern="0" spc="40" baseline="0">
                <a:solidFill>
                  <a:srgbClr val="009CD1"/>
                </a:solidFill>
                <a:latin typeface="TheSans UHH SemiLight Caps"/>
                <a:cs typeface="TheSans UHH SemiLight Caps"/>
              </a:defRPr>
            </a:lvl1pPr>
            <a:lvl2pPr marL="457200" indent="0">
              <a:buNone/>
              <a:defRPr sz="1600" b="0" i="0">
                <a:latin typeface="TheSans UHH Bold Caps"/>
                <a:cs typeface="TheSans UHH Bold Caps"/>
              </a:defRPr>
            </a:lvl2pPr>
            <a:lvl3pPr marL="914400" indent="0">
              <a:buNone/>
              <a:defRPr sz="1600" b="0" i="0">
                <a:latin typeface="TheSans UHH Bold Caps"/>
                <a:cs typeface="TheSans UHH Bold Caps"/>
              </a:defRPr>
            </a:lvl3pPr>
            <a:lvl4pPr marL="1371600" indent="0">
              <a:buNone/>
              <a:defRPr sz="1600" b="0" i="0">
                <a:latin typeface="TheSans UHH Bold Caps"/>
                <a:cs typeface="TheSans UHH Bold Caps"/>
              </a:defRPr>
            </a:lvl4pPr>
            <a:lvl5pPr marL="1828800" indent="0">
              <a:buNone/>
              <a:defRPr sz="1600" b="0" i="0">
                <a:latin typeface="TheSans UHH Bold Caps"/>
                <a:cs typeface="TheSans UHH Bold Caps"/>
              </a:defRPr>
            </a:lvl5pPr>
          </a:lstStyle>
          <a:p>
            <a:pPr lvl="0"/>
            <a:r>
              <a:rPr lang="de-DE" dirty="0"/>
              <a:t>für </a:t>
            </a:r>
            <a:r>
              <a:rPr lang="de-DE" dirty="0" err="1"/>
              <a:t>rechtswissenschaft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6418566"/>
            <a:ext cx="9144000" cy="439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20"/>
          <p:cNvSpPr>
            <a:spLocks noGrp="1"/>
          </p:cNvSpPr>
          <p:nvPr>
            <p:ph sz="quarter" idx="12" hasCustomPrompt="1"/>
          </p:nvPr>
        </p:nvSpPr>
        <p:spPr>
          <a:xfrm>
            <a:off x="342000" y="4425480"/>
            <a:ext cx="6121593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4" y="3944230"/>
            <a:ext cx="6122279" cy="481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</p:spTree>
    <p:extLst>
      <p:ext uri="{BB962C8B-B14F-4D97-AF65-F5344CB8AC3E}">
        <p14:creationId xmlns:p14="http://schemas.microsoft.com/office/powerpoint/2010/main" val="4155104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57200" y="2840400"/>
            <a:ext cx="7639200" cy="3233015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chemeClr val="tx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1pPr>
            <a:lvl2pPr marL="504000" indent="-25200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SzPct val="100000"/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2pPr>
            <a:lvl3pPr marL="756000" indent="-252000"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Lucida Grande"/>
              <a:buChar char="▪"/>
              <a:defRPr sz="2000">
                <a:latin typeface="TheSans UHH Regular"/>
                <a:cs typeface="TheSans UHH Regular"/>
              </a:defRPr>
            </a:lvl3pPr>
            <a:lvl4pPr marL="756000" indent="-25200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4pPr>
            <a:lvl5pPr marL="756000" indent="-25200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774800"/>
            <a:ext cx="7639200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ob alle Buchstaben da sind, wie sie aussehen</a:t>
            </a:r>
          </a:p>
          <a:p>
            <a:pPr lvl="0"/>
            <a:r>
              <a:rPr lang="de-DE" dirty="0"/>
              <a:t>und ob alle </a:t>
            </a:r>
            <a:r>
              <a:rPr lang="de-DE" dirty="0" err="1"/>
              <a:t>buchstaben</a:t>
            </a:r>
            <a:r>
              <a:rPr lang="de-DE" dirty="0"/>
              <a:t> da sind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fld id="{43F0430C-3290-2846-9C5E-237D45BC81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42393"/>
            <a:ext cx="90718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TheSans UHH Regular"/>
                <a:cs typeface="TheSans UHH Regular"/>
              </a:defRPr>
            </a:lvl1pPr>
          </a:lstStyle>
          <a:p>
            <a:fld id="{CF42CCF1-1A89-C34C-B1B4-89EF2B026F58}" type="datetime1">
              <a:rPr lang="de-DE" smtClean="0"/>
              <a:t>05.04.2023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/>
              <a:t>|  Fußzeile Blindtext, Name des Professors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42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199" y="2840895"/>
            <a:ext cx="7639302" cy="3280939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ts val="305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 baseline="0">
                <a:latin typeface="TheSans UHH Regular"/>
                <a:cs typeface="TheSans UHH Regular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Manchmal Sätze, die alle Buchstaben des Alphabets enthalten - man nennt diese Sätze »</a:t>
            </a:r>
            <a:r>
              <a:rPr lang="de-DE" dirty="0" err="1"/>
              <a:t>Pangrams</a:t>
            </a:r>
            <a:r>
              <a:rPr lang="de-DE" dirty="0"/>
              <a:t>«. 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50B-76F6-DE49-9C43-3D4065485782}" type="datetime1">
              <a:rPr lang="de-DE" smtClean="0"/>
              <a:t>05.04.2023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Fußzeile Blindtext, Name des Professors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57199" y="1774800"/>
            <a:ext cx="7639301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Hamburg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542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4732" y="2840400"/>
            <a:ext cx="3913094" cy="3322593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3pPr>
            <a:lvl4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4pPr>
            <a:lvl5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87195" y="2840400"/>
            <a:ext cx="3907543" cy="3322595"/>
          </a:xfrm>
          <a:prstGeom prst="rect">
            <a:avLst/>
          </a:prstGeom>
        </p:spPr>
        <p:txBody>
          <a:bodyPr lIns="0" tIns="0" bIns="0"/>
          <a:lstStyle>
            <a:lvl1pPr marL="252000" indent="-252000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3pPr>
            <a:lvl4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4pPr>
            <a:lvl5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7B92-0EE2-3B44-AAA0-3709F171F8B8}" type="datetime1">
              <a:rPr lang="de-DE" smtClean="0"/>
              <a:t>05.04.2023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57200" y="1774800"/>
            <a:ext cx="8229600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</a:t>
            </a:r>
            <a:r>
              <a:rPr lang="de-DE" dirty="0" err="1"/>
              <a:t>blindtext</a:t>
            </a:r>
            <a:r>
              <a:rPr lang="de-DE" dirty="0"/>
              <a:t> der</a:t>
            </a:r>
          </a:p>
          <a:p>
            <a:pPr lvl="0"/>
            <a:r>
              <a:rPr lang="de-DE" dirty="0" err="1"/>
              <a:t>Hamburgefonts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8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8244" y="2856736"/>
            <a:ext cx="3913094" cy="32789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000" baseline="0">
                <a:latin typeface="TheSans UHH Regular"/>
                <a:cs typeface="TheSans UHH Regular"/>
              </a:defRPr>
            </a:lvl1pPr>
            <a:lvl2pPr marL="252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2pPr>
            <a:lvl3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3pPr>
            <a:lvl4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4pPr>
            <a:lvl5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1A3-E584-184E-A824-96456972E29E}" type="datetime1">
              <a:rPr lang="de-DE" smtClean="0"/>
              <a:t>05.04.2023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5"/>
          <p:cNvSpPr>
            <a:spLocks noGrp="1"/>
          </p:cNvSpPr>
          <p:nvPr>
            <p:ph sz="quarter" idx="4"/>
          </p:nvPr>
        </p:nvSpPr>
        <p:spPr>
          <a:xfrm>
            <a:off x="4787195" y="2856736"/>
            <a:ext cx="4356805" cy="3563115"/>
          </a:xfrm>
          <a:prstGeom prst="rect">
            <a:avLst/>
          </a:prstGeom>
          <a:blipFill rotWithShape="1">
            <a:blip r:embed="rId2"/>
            <a:srcRect/>
            <a:stretch>
              <a:fillRect l="-23585" t="-5137" r="-11660" b="2"/>
            </a:stretch>
          </a:blipFill>
        </p:spPr>
        <p:txBody>
          <a:bodyPr lIns="0" tIns="0" bIns="0"/>
          <a:lstStyle>
            <a:lvl1pPr marL="0" indent="0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3pPr>
            <a:lvl4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4pPr>
            <a:lvl5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57200" y="1774800"/>
            <a:ext cx="8229600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der Blindtext</a:t>
            </a:r>
          </a:p>
          <a:p>
            <a:pPr lvl="0"/>
            <a:r>
              <a:rPr lang="de-DE" dirty="0" err="1"/>
              <a:t>Hamburgefonts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354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-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87195" y="2856736"/>
            <a:ext cx="3907543" cy="3278944"/>
          </a:xfrm>
          <a:prstGeom prst="rect">
            <a:avLst/>
          </a:prstGeom>
        </p:spPr>
        <p:txBody>
          <a:bodyPr lIns="0" tIns="0" bIns="0"/>
          <a:lstStyle>
            <a:lvl1pPr marL="252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1pPr>
            <a:lvl2pPr marL="504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2pPr>
            <a:lvl3pPr marL="756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3pPr>
            <a:lvl4pPr marL="756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4pPr>
            <a:lvl5pPr marL="756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F33-3FF8-E241-A73B-BF33E2BBE42A}" type="datetime1">
              <a:rPr lang="de-DE" smtClean="0"/>
              <a:t>05.04.2023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57200" y="1774800"/>
            <a:ext cx="8229600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der Blindtext</a:t>
            </a:r>
          </a:p>
          <a:p>
            <a:pPr lvl="0"/>
            <a:r>
              <a:rPr lang="de-DE" dirty="0" err="1"/>
              <a:t>Hamburgefonts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8244" y="2856736"/>
            <a:ext cx="3913094" cy="32789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000" baseline="0">
                <a:latin typeface="TheSans UHH Regular"/>
                <a:cs typeface="TheSans UHH Regular"/>
              </a:defRPr>
            </a:lvl1pPr>
            <a:lvl2pPr marL="252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2pPr>
            <a:lvl3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3pPr>
            <a:lvl4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4pPr>
            <a:lvl5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</a:t>
            </a:r>
          </a:p>
        </p:txBody>
      </p:sp>
    </p:spTree>
    <p:extLst>
      <p:ext uri="{BB962C8B-B14F-4D97-AF65-F5344CB8AC3E}">
        <p14:creationId xmlns:p14="http://schemas.microsoft.com/office/powerpoint/2010/main" val="3032384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483199"/>
            <a:ext cx="9144000" cy="4926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heSans UHH Bold Caps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1482247"/>
            <a:ext cx="9144000" cy="4927274"/>
          </a:xfrm>
          <a:prstGeom prst="rect">
            <a:avLst/>
          </a:prstGeom>
          <a:noFill/>
          <a:ln>
            <a:noFill/>
          </a:ln>
        </p:spPr>
        <p:txBody>
          <a:bodyPr lIns="0" tIns="0" bIns="0" anchor="ctr" anchorCtr="0"/>
          <a:lstStyle>
            <a:lvl1pPr marL="0" indent="0" algn="ctr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400" baseline="0">
                <a:latin typeface="TheSans UHH Regular"/>
                <a:cs typeface="TheSans UHH Regular"/>
              </a:defRPr>
            </a:lvl1pPr>
            <a:lvl2pPr marL="0" indent="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2pPr>
            <a:lvl3pPr marL="0" indent="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000">
                <a:latin typeface="TheSans UHH Regular"/>
                <a:cs typeface="TheSans UHH Regular"/>
              </a:defRPr>
            </a:lvl3pPr>
            <a:lvl4pPr marL="0" indent="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000">
                <a:latin typeface="TheSans UHH Regular"/>
                <a:cs typeface="TheSans UHH Regular"/>
              </a:defRPr>
            </a:lvl4pPr>
            <a:lvl5pPr marL="0" indent="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0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Grafiken, Tabellen etc.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426B-86F4-C54C-A96E-B5AEB047675E}" type="datetime1">
              <a:rPr lang="de-DE" smtClean="0"/>
              <a:t>05.04.2023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1479941"/>
            <a:ext cx="9144000" cy="2791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28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Titelfoli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05166"/>
            <a:ext cx="9165896" cy="5552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479550"/>
            <a:ext cx="4512849" cy="4926013"/>
          </a:xfrm>
          <a:prstGeom prst="rect">
            <a:avLst/>
          </a:prstGeom>
          <a:blipFill rotWithShape="1">
            <a:blip r:embed="rId2"/>
            <a:srcRect/>
            <a:stretch>
              <a:fillRect r="-36435"/>
            </a:stretch>
          </a:blipFill>
        </p:spPr>
        <p:txBody>
          <a:bodyPr vert="horz"/>
          <a:lstStyle/>
          <a:p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637550" y="1479550"/>
            <a:ext cx="4528346" cy="2401849"/>
          </a:xfrm>
          <a:prstGeom prst="rect">
            <a:avLst/>
          </a:prstGeom>
          <a:blipFill rotWithShape="1">
            <a:blip r:embed="rId3"/>
            <a:srcRect/>
            <a:stretch>
              <a:fillRect l="-1070" t="1" r="1" b="-2472"/>
            </a:stretch>
          </a:blipFill>
        </p:spPr>
        <p:txBody>
          <a:bodyPr vert="horz"/>
          <a:lstStyle/>
          <a:p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637550" y="4009827"/>
            <a:ext cx="4528346" cy="2395736"/>
          </a:xfrm>
          <a:prstGeom prst="rect">
            <a:avLst/>
          </a:prstGeom>
          <a:blipFill rotWithShape="1">
            <a:blip r:embed="rId4"/>
            <a:srcRect/>
            <a:stretch>
              <a:fillRect l="-1070" t="-2769" r="1" b="4"/>
            </a:stretch>
          </a:blipFill>
        </p:spPr>
        <p:txBody>
          <a:bodyPr vert="horz"/>
          <a:lstStyle/>
          <a:p>
            <a:endParaRPr lang="de-DE" dirty="0"/>
          </a:p>
        </p:txBody>
      </p:sp>
      <p:sp>
        <p:nvSpPr>
          <p:cNvPr id="18" name="Inhaltsplatzhalter 20"/>
          <p:cNvSpPr>
            <a:spLocks noGrp="1"/>
          </p:cNvSpPr>
          <p:nvPr>
            <p:ph sz="quarter" idx="12" hasCustomPrompt="1"/>
          </p:nvPr>
        </p:nvSpPr>
        <p:spPr>
          <a:xfrm>
            <a:off x="342000" y="4425480"/>
            <a:ext cx="3808307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das </a:t>
            </a:r>
            <a:r>
              <a:rPr lang="de-DE" dirty="0" err="1"/>
              <a:t>ökosystem</a:t>
            </a:r>
            <a:endParaRPr lang="de-DE" dirty="0"/>
          </a:p>
          <a:p>
            <a:pPr lvl="0"/>
            <a:r>
              <a:rPr lang="de-DE" dirty="0" err="1"/>
              <a:t>bersteinwald</a:t>
            </a:r>
            <a:endParaRPr lang="de-DE" dirty="0"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4" y="3944230"/>
            <a:ext cx="3808994" cy="481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</p:spTree>
    <p:extLst>
      <p:ext uri="{BB962C8B-B14F-4D97-AF65-F5344CB8AC3E}">
        <p14:creationId xmlns:p14="http://schemas.microsoft.com/office/powerpoint/2010/main" val="3105200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a_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46C2-C436-754A-84F1-B94BA1E05324}" type="datetime1">
              <a:rPr lang="de-DE" smtClean="0"/>
              <a:t>05.04.2023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0"/>
          <p:cNvSpPr>
            <a:spLocks noGrp="1"/>
          </p:cNvSpPr>
          <p:nvPr>
            <p:ph sz="quarter" idx="13" hasCustomPrompt="1"/>
          </p:nvPr>
        </p:nvSpPr>
        <p:spPr>
          <a:xfrm>
            <a:off x="342001" y="4425480"/>
            <a:ext cx="6098914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tx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</p:spTree>
    <p:extLst>
      <p:ext uri="{BB962C8B-B14F-4D97-AF65-F5344CB8AC3E}">
        <p14:creationId xmlns:p14="http://schemas.microsoft.com/office/powerpoint/2010/main" val="848403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b_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463675"/>
            <a:ext cx="9144000" cy="4954891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561A-A438-1045-8D5E-A4BD531A0107}" type="datetime1">
              <a:rPr lang="de-DE" smtClean="0"/>
              <a:t>05.04.2023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0"/>
          <p:cNvSpPr>
            <a:spLocks noGrp="1"/>
          </p:cNvSpPr>
          <p:nvPr>
            <p:ph sz="quarter" idx="13" hasCustomPrompt="1"/>
          </p:nvPr>
        </p:nvSpPr>
        <p:spPr>
          <a:xfrm>
            <a:off x="342001" y="4425480"/>
            <a:ext cx="6098914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</p:spTree>
    <p:extLst>
      <p:ext uri="{BB962C8B-B14F-4D97-AF65-F5344CB8AC3E}">
        <p14:creationId xmlns:p14="http://schemas.microsoft.com/office/powerpoint/2010/main" val="2475179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B2EB-24F5-F14D-BE59-DECD0FB48D4C}" type="datetime1">
              <a:rPr lang="de-DE" smtClean="0"/>
              <a:t>05.04.2023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349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78A9-34DE-894E-89F8-58925FD10BD1}" type="datetime1">
              <a:rPr lang="de-DE" smtClean="0"/>
              <a:t>05.04.2023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1" y="1292785"/>
            <a:ext cx="9144000" cy="6804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487933"/>
            <a:ext cx="9144000" cy="4921587"/>
          </a:xfrm>
          <a:prstGeom prst="rect">
            <a:avLst/>
          </a:prstGeom>
          <a:blipFill rotWithShape="1">
            <a:blip r:embed="rId2"/>
            <a:srcRect/>
            <a:stretch>
              <a:fillRect t="-816"/>
            </a:stretch>
          </a:blipFill>
        </p:spPr>
        <p:txBody>
          <a:bodyPr/>
          <a:lstStyle>
            <a:lvl1pPr marL="0" indent="0">
              <a:buNone/>
              <a:defRPr sz="3200" b="0" i="0">
                <a:latin typeface="TheSans UHH Bold Caps"/>
                <a:cs typeface="TheSans UHH Bold Cap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034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ite für den Textver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733492"/>
            <a:ext cx="8229600" cy="3387887"/>
          </a:xfrm>
          <a:prstGeom prst="rect">
            <a:avLst/>
          </a:prstGeom>
        </p:spPr>
        <p:txBody>
          <a:bodyPr wrap="square" lIns="0" tIns="0" bIns="0" numCol="2" spcCol="180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SzTx/>
              <a:buFont typeface="Wingdings" charset="2"/>
              <a:buNone/>
              <a:tabLst/>
              <a:defRPr sz="1200" b="0" i="0" u="none" baseline="0">
                <a:effectLst/>
                <a:latin typeface="TheSans UHH Bold"/>
                <a:cs typeface="TheSans UHH Bold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SzTx/>
              <a:buFont typeface="Wingdings" charset="2"/>
              <a:buNone/>
              <a:tabLst/>
              <a:defRPr/>
            </a:pPr>
            <a:r>
              <a:rPr lang="de-DE" dirty="0"/>
              <a:t>ACHTUNG: Diese Folie ist ausschließlich für den Textversand gedacht, nicht für die Präsentation am </a:t>
            </a:r>
            <a:r>
              <a:rPr lang="de-DE" dirty="0" err="1"/>
              <a:t>Beamer</a:t>
            </a:r>
            <a:r>
              <a:rPr lang="de-DE" dirty="0"/>
              <a:t>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SzTx/>
              <a:buFont typeface="Wingdings" charset="2"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SzTx/>
              <a:buFont typeface="Wingdings" charset="2"/>
              <a:buNone/>
              <a:tabLst/>
              <a:defRPr/>
            </a:pPr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Manchmal Sätze, die alle Buchstaben des Alphabets enthalten - man nennt diese Sätze »</a:t>
            </a:r>
            <a:r>
              <a:rPr lang="de-DE" dirty="0" err="1"/>
              <a:t>Pangrams</a:t>
            </a:r>
            <a:r>
              <a:rPr lang="de-DE" dirty="0"/>
              <a:t>«. Sehr bekannt ist dieser: The quick </a:t>
            </a:r>
            <a:r>
              <a:rPr lang="de-DE" dirty="0" err="1"/>
              <a:t>brown</a:t>
            </a:r>
            <a:r>
              <a:rPr lang="de-DE" dirty="0"/>
              <a:t> </a:t>
            </a:r>
            <a:r>
              <a:rPr lang="de-DE" dirty="0" err="1"/>
              <a:t>fox</a:t>
            </a:r>
            <a:r>
              <a:rPr lang="de-DE" dirty="0"/>
              <a:t> </a:t>
            </a:r>
            <a:r>
              <a:rPr lang="de-DE" dirty="0" err="1"/>
              <a:t>jumps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lazy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dog</a:t>
            </a:r>
            <a:r>
              <a:rPr lang="de-DE" dirty="0"/>
              <a:t>. Oft werden in </a:t>
            </a:r>
            <a:r>
              <a:rPr lang="de-DE" dirty="0" err="1"/>
              <a:t>Typoblindtexte</a:t>
            </a:r>
            <a:r>
              <a:rPr lang="de-DE" dirty="0"/>
              <a:t> auch fremdsprachige Satzteile eingebaut (AVAIL®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Wefox</a:t>
            </a:r>
            <a:r>
              <a:rPr lang="de-DE" dirty="0"/>
              <a:t>™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aussi</a:t>
            </a:r>
            <a:r>
              <a:rPr lang="de-DE" dirty="0"/>
              <a:t> la </a:t>
            </a:r>
            <a:r>
              <a:rPr lang="de-DE" dirty="0" err="1"/>
              <a:t>Kerning</a:t>
            </a:r>
            <a:r>
              <a:rPr lang="de-DE" dirty="0"/>
              <a:t>), um die Wirkung in anderen Sprachen zu testen. In Lateinisch sieht zum Beispiel fast jede Schrift gut aus. </a:t>
            </a:r>
            <a:r>
              <a:rPr lang="de-DE" dirty="0" err="1"/>
              <a:t>Quod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 </a:t>
            </a:r>
            <a:r>
              <a:rPr lang="de-DE" dirty="0" err="1"/>
              <a:t>demonstrandum</a:t>
            </a:r>
            <a:r>
              <a:rPr lang="de-DE" dirty="0"/>
              <a:t>. Seit 1975 fehlen in den meisten Testtexten die Zahlen, weswegen nach </a:t>
            </a:r>
            <a:r>
              <a:rPr lang="de-DE" dirty="0" err="1"/>
              <a:t>TypoGb</a:t>
            </a:r>
            <a:r>
              <a:rPr lang="de-DE" dirty="0"/>
              <a:t>. 204 § ab dem Jahr 2034 Zahlen in 86 der Texte zur Pflicht werden. Nichteinhaltung wird mit bis zu 245 € oder 368 $ bestraft. Genauso wichtig in sind mittlerweile auch </a:t>
            </a:r>
            <a:r>
              <a:rPr lang="de-DE" dirty="0" err="1"/>
              <a:t>Âçcèñtë</a:t>
            </a:r>
            <a:r>
              <a:rPr lang="de-DE" dirty="0"/>
              <a:t>, die in neueren Schriften aber fast immer enthalten sind. Ein wichtiges aber schwierig zu integrierendes Feld sind </a:t>
            </a:r>
            <a:r>
              <a:rPr lang="de-DE" dirty="0" err="1"/>
              <a:t>OpenType</a:t>
            </a:r>
            <a:r>
              <a:rPr lang="de-DE" dirty="0"/>
              <a:t>-Funktionalitäten. Je nach Software und Voreinstellungen können eingebaute Kapitälchen, </a:t>
            </a:r>
            <a:r>
              <a:rPr lang="de-DE" dirty="0" err="1"/>
              <a:t>Kerning</a:t>
            </a:r>
            <a:r>
              <a:rPr lang="de-DE" dirty="0"/>
              <a:t> oder Ligaturen (sehr pfiffig) nicht richtig dargestellt </a:t>
            </a:r>
            <a:r>
              <a:rPr lang="de-DE" dirty="0" err="1"/>
              <a:t>werden.Dies</a:t>
            </a:r>
            <a:r>
              <a:rPr lang="de-DE" dirty="0"/>
              <a:t>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Manchmal Sätze, die alle Buchstaben des Alphabets enthalten - man nennt diese Sätze »</a:t>
            </a:r>
            <a:r>
              <a:rPr lang="de-DE" dirty="0" err="1"/>
              <a:t>Pangrams</a:t>
            </a:r>
            <a:r>
              <a:rPr lang="de-DE" dirty="0"/>
              <a:t>«. Sehr bekannt ist dieser: The quick </a:t>
            </a:r>
            <a:r>
              <a:rPr lang="de-DE" dirty="0" err="1"/>
              <a:t>brown</a:t>
            </a:r>
            <a:r>
              <a:rPr lang="de-DE" dirty="0"/>
              <a:t> </a:t>
            </a:r>
            <a:r>
              <a:rPr lang="de-DE" dirty="0" err="1"/>
              <a:t>fox</a:t>
            </a:r>
            <a:r>
              <a:rPr lang="de-DE" dirty="0"/>
              <a:t> </a:t>
            </a:r>
            <a:r>
              <a:rPr lang="de-DE" dirty="0" err="1"/>
              <a:t>jumps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lazy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dog</a:t>
            </a:r>
            <a:r>
              <a:rPr lang="de-DE" dirty="0"/>
              <a:t>. Oft werden in </a:t>
            </a:r>
            <a:r>
              <a:rPr lang="de-DE" dirty="0" err="1"/>
              <a:t>Typoblindtexte</a:t>
            </a:r>
            <a:r>
              <a:rPr lang="de-DE" dirty="0"/>
              <a:t> auch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A5F7-5432-C940-8998-969556BAB78E}" type="datetime1">
              <a:rPr lang="de-DE" smtClean="0"/>
              <a:t>05.04.2023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Fußzeile Blindtext, Name des Professors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826635"/>
            <a:ext cx="8229600" cy="630708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Sätze, die alle Buchstaben des Alphabets enthalten man nennt diese Sätze </a:t>
            </a:r>
            <a:r>
              <a:rPr lang="de-DE" dirty="0" err="1"/>
              <a:t>Pangrams</a:t>
            </a:r>
            <a:r>
              <a:rPr lang="de-DE" dirty="0"/>
              <a:t>. Sehr bekannt ist dieser</a:t>
            </a:r>
          </a:p>
        </p:txBody>
      </p:sp>
    </p:spTree>
    <p:extLst>
      <p:ext uri="{BB962C8B-B14F-4D97-AF65-F5344CB8AC3E}">
        <p14:creationId xmlns:p14="http://schemas.microsoft.com/office/powerpoint/2010/main" val="213645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Titelfolie Stein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463675"/>
            <a:ext cx="9144000" cy="4954891"/>
          </a:xfrm>
          <a:prstGeom prst="rect">
            <a:avLst/>
          </a:prstGeom>
          <a:solidFill>
            <a:srgbClr val="3B51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71986" y="756430"/>
            <a:ext cx="1822752" cy="145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50" b="0" i="0" kern="0" spc="90" baseline="0">
                <a:solidFill>
                  <a:schemeClr val="tx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 sz="1600" b="0" i="0">
                <a:latin typeface="TheSans UHH Bold Caps"/>
                <a:cs typeface="TheSans UHH Bold Caps"/>
              </a:defRPr>
            </a:lvl2pPr>
            <a:lvl3pPr marL="914400" indent="0">
              <a:buNone/>
              <a:defRPr sz="1600" b="0" i="0">
                <a:latin typeface="TheSans UHH Bold Caps"/>
                <a:cs typeface="TheSans UHH Bold Caps"/>
              </a:defRPr>
            </a:lvl3pPr>
            <a:lvl4pPr marL="1371600" indent="0">
              <a:buNone/>
              <a:defRPr sz="1600" b="0" i="0">
                <a:latin typeface="TheSans UHH Bold Caps"/>
                <a:cs typeface="TheSans UHH Bold Caps"/>
              </a:defRPr>
            </a:lvl4pPr>
            <a:lvl5pPr marL="1828800" indent="0">
              <a:buNone/>
              <a:defRPr sz="1600" b="0" i="0">
                <a:latin typeface="TheSans UHH Bold Caps"/>
                <a:cs typeface="TheSans UHH Bold Caps"/>
              </a:defRPr>
            </a:lvl5pPr>
          </a:lstStyle>
          <a:p>
            <a:pPr lvl="0"/>
            <a:r>
              <a:rPr lang="de-DE" dirty="0"/>
              <a:t>Fakultät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78336" y="902337"/>
            <a:ext cx="1816402" cy="168274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sz="1050" b="0" i="0" kern="0" spc="40" baseline="0">
                <a:solidFill>
                  <a:srgbClr val="009CD1"/>
                </a:solidFill>
                <a:latin typeface="TheSans UHH SemiLight Caps"/>
                <a:cs typeface="TheSans UHH SemiLight Caps"/>
              </a:defRPr>
            </a:lvl1pPr>
            <a:lvl2pPr marL="457200" indent="0">
              <a:buNone/>
              <a:defRPr sz="1600" b="0" i="0">
                <a:latin typeface="TheSans UHH Bold Caps"/>
                <a:cs typeface="TheSans UHH Bold Caps"/>
              </a:defRPr>
            </a:lvl2pPr>
            <a:lvl3pPr marL="914400" indent="0">
              <a:buNone/>
              <a:defRPr sz="1600" b="0" i="0">
                <a:latin typeface="TheSans UHH Bold Caps"/>
                <a:cs typeface="TheSans UHH Bold Caps"/>
              </a:defRPr>
            </a:lvl3pPr>
            <a:lvl4pPr marL="1371600" indent="0">
              <a:buNone/>
              <a:defRPr sz="1600" b="0" i="0">
                <a:latin typeface="TheSans UHH Bold Caps"/>
                <a:cs typeface="TheSans UHH Bold Caps"/>
              </a:defRPr>
            </a:lvl4pPr>
            <a:lvl5pPr marL="1828800" indent="0">
              <a:buNone/>
              <a:defRPr sz="1600" b="0" i="0">
                <a:latin typeface="TheSans UHH Bold Caps"/>
                <a:cs typeface="TheSans UHH Bold Caps"/>
              </a:defRPr>
            </a:lvl5pPr>
          </a:lstStyle>
          <a:p>
            <a:pPr lvl="0"/>
            <a:r>
              <a:rPr lang="de-DE" dirty="0"/>
              <a:t>für </a:t>
            </a:r>
            <a:r>
              <a:rPr lang="de-DE" dirty="0" err="1"/>
              <a:t>rechtswissenschaft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6418566"/>
            <a:ext cx="9144000" cy="439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Inhaltsplatzhalter 20"/>
          <p:cNvSpPr>
            <a:spLocks noGrp="1"/>
          </p:cNvSpPr>
          <p:nvPr>
            <p:ph sz="quarter" idx="12" hasCustomPrompt="1"/>
          </p:nvPr>
        </p:nvSpPr>
        <p:spPr>
          <a:xfrm>
            <a:off x="342000" y="4425480"/>
            <a:ext cx="6121593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4" y="3944230"/>
            <a:ext cx="6122280" cy="481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</p:spTree>
    <p:extLst>
      <p:ext uri="{BB962C8B-B14F-4D97-AF65-F5344CB8AC3E}">
        <p14:creationId xmlns:p14="http://schemas.microsoft.com/office/powerpoint/2010/main" val="14145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Titelfoli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463675"/>
            <a:ext cx="9144000" cy="4954891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71986" y="756430"/>
            <a:ext cx="1822752" cy="145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50" b="0" i="0" kern="0" spc="90" baseline="0">
                <a:solidFill>
                  <a:schemeClr val="tx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 sz="1600" b="0" i="0">
                <a:latin typeface="TheSans UHH Bold Caps"/>
                <a:cs typeface="TheSans UHH Bold Caps"/>
              </a:defRPr>
            </a:lvl2pPr>
            <a:lvl3pPr marL="914400" indent="0">
              <a:buNone/>
              <a:defRPr sz="1600" b="0" i="0">
                <a:latin typeface="TheSans UHH Bold Caps"/>
                <a:cs typeface="TheSans UHH Bold Caps"/>
              </a:defRPr>
            </a:lvl3pPr>
            <a:lvl4pPr marL="1371600" indent="0">
              <a:buNone/>
              <a:defRPr sz="1600" b="0" i="0">
                <a:latin typeface="TheSans UHH Bold Caps"/>
                <a:cs typeface="TheSans UHH Bold Caps"/>
              </a:defRPr>
            </a:lvl4pPr>
            <a:lvl5pPr marL="1828800" indent="0">
              <a:buNone/>
              <a:defRPr sz="1600" b="0" i="0">
                <a:latin typeface="TheSans UHH Bold Caps"/>
                <a:cs typeface="TheSans UHH Bold Caps"/>
              </a:defRPr>
            </a:lvl5pPr>
          </a:lstStyle>
          <a:p>
            <a:pPr lvl="0"/>
            <a:r>
              <a:rPr lang="de-DE" dirty="0"/>
              <a:t>Fakultät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78336" y="902337"/>
            <a:ext cx="1816402" cy="168274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sz="1050" b="0" i="0" kern="0" spc="40" baseline="0">
                <a:solidFill>
                  <a:srgbClr val="009CD1"/>
                </a:solidFill>
                <a:latin typeface="TheSans UHH SemiLight Caps"/>
                <a:cs typeface="TheSans UHH SemiLight Caps"/>
              </a:defRPr>
            </a:lvl1pPr>
            <a:lvl2pPr marL="457200" indent="0">
              <a:buNone/>
              <a:defRPr sz="1600" b="0" i="0">
                <a:latin typeface="TheSans UHH Bold Caps"/>
                <a:cs typeface="TheSans UHH Bold Caps"/>
              </a:defRPr>
            </a:lvl2pPr>
            <a:lvl3pPr marL="914400" indent="0">
              <a:buNone/>
              <a:defRPr sz="1600" b="0" i="0">
                <a:latin typeface="TheSans UHH Bold Caps"/>
                <a:cs typeface="TheSans UHH Bold Caps"/>
              </a:defRPr>
            </a:lvl3pPr>
            <a:lvl4pPr marL="1371600" indent="0">
              <a:buNone/>
              <a:defRPr sz="1600" b="0" i="0">
                <a:latin typeface="TheSans UHH Bold Caps"/>
                <a:cs typeface="TheSans UHH Bold Caps"/>
              </a:defRPr>
            </a:lvl4pPr>
            <a:lvl5pPr marL="1828800" indent="0">
              <a:buNone/>
              <a:defRPr sz="1600" b="0" i="0">
                <a:latin typeface="TheSans UHH Bold Caps"/>
                <a:cs typeface="TheSans UHH Bold Caps"/>
              </a:defRPr>
            </a:lvl5pPr>
          </a:lstStyle>
          <a:p>
            <a:pPr lvl="0"/>
            <a:r>
              <a:rPr lang="de-DE" dirty="0"/>
              <a:t>für </a:t>
            </a:r>
            <a:r>
              <a:rPr lang="de-DE" dirty="0" err="1"/>
              <a:t>rechtswissenschaft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6418566"/>
            <a:ext cx="9144000" cy="439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Inhaltsplatzhalter 20"/>
          <p:cNvSpPr>
            <a:spLocks noGrp="1"/>
          </p:cNvSpPr>
          <p:nvPr>
            <p:ph sz="quarter" idx="12" hasCustomPrompt="1"/>
          </p:nvPr>
        </p:nvSpPr>
        <p:spPr>
          <a:xfrm>
            <a:off x="342000" y="4425480"/>
            <a:ext cx="6121593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4" y="3944230"/>
            <a:ext cx="6122279" cy="481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</p:spTree>
    <p:extLst>
      <p:ext uri="{BB962C8B-B14F-4D97-AF65-F5344CB8AC3E}">
        <p14:creationId xmlns:p14="http://schemas.microsoft.com/office/powerpoint/2010/main" val="415510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57200" y="2840400"/>
            <a:ext cx="7639200" cy="3233015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chemeClr val="tx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1pPr>
            <a:lvl2pPr marL="504000" indent="-25200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SzPct val="100000"/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2pPr>
            <a:lvl3pPr marL="756000" indent="-252000"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Lucida Grande"/>
              <a:buChar char="▪"/>
              <a:defRPr sz="2000">
                <a:latin typeface="TheSans UHH Regular"/>
                <a:cs typeface="TheSans UHH Regular"/>
              </a:defRPr>
            </a:lvl3pPr>
            <a:lvl4pPr marL="756000" indent="-25200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4pPr>
            <a:lvl5pPr marL="756000" indent="-25200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774800"/>
            <a:ext cx="7639200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ob alle Buchstaben da sind, wie sie aussehen</a:t>
            </a:r>
          </a:p>
          <a:p>
            <a:pPr lvl="0"/>
            <a:r>
              <a:rPr lang="de-DE" dirty="0"/>
              <a:t>und ob alle </a:t>
            </a:r>
            <a:r>
              <a:rPr lang="de-DE" dirty="0" err="1"/>
              <a:t>buchstaben</a:t>
            </a:r>
            <a:r>
              <a:rPr lang="de-DE" dirty="0"/>
              <a:t> da sind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fld id="{43F0430C-3290-2846-9C5E-237D45BC81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42393"/>
            <a:ext cx="90718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TheSans UHH Regular"/>
                <a:cs typeface="TheSans UHH Regular"/>
              </a:defRPr>
            </a:lvl1pPr>
          </a:lstStyle>
          <a:p>
            <a:fld id="{CF42CCF1-1A89-C34C-B1B4-89EF2B026F58}" type="datetime1">
              <a:rPr lang="de-DE" smtClean="0">
                <a:solidFill>
                  <a:prstClr val="black"/>
                </a:solidFill>
              </a:rPr>
              <a:pPr/>
              <a:t>05.04.2023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/>
              <a:t>|  Fußzeile Blindtext, Name des Professors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4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199" y="2840895"/>
            <a:ext cx="7639302" cy="3280939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ts val="305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 baseline="0">
                <a:latin typeface="TheSans UHH Regular"/>
                <a:cs typeface="TheSans UHH Regular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Manchmal Sätze, die alle Buchstaben des Alphabets enthalten - man nennt diese Sätze »</a:t>
            </a:r>
            <a:r>
              <a:rPr lang="de-DE" dirty="0" err="1"/>
              <a:t>Pangrams</a:t>
            </a:r>
            <a:r>
              <a:rPr lang="de-DE" dirty="0"/>
              <a:t>«. 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150B-76F6-DE49-9C43-3D4065485782}" type="datetime1">
              <a:rPr lang="de-DE" smtClean="0">
                <a:solidFill>
                  <a:prstClr val="black"/>
                </a:solidFill>
              </a:rPr>
              <a:pPr/>
              <a:t>05.04.2023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|  Fußzeile Blindtext, Name des Professors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57199" y="1774800"/>
            <a:ext cx="7639301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Hamburg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54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4732" y="2840400"/>
            <a:ext cx="3913094" cy="3322593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3pPr>
            <a:lvl4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4pPr>
            <a:lvl5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87195" y="2840400"/>
            <a:ext cx="3907543" cy="3322595"/>
          </a:xfrm>
          <a:prstGeom prst="rect">
            <a:avLst/>
          </a:prstGeom>
        </p:spPr>
        <p:txBody>
          <a:bodyPr lIns="0" tIns="0" bIns="0"/>
          <a:lstStyle>
            <a:lvl1pPr marL="252000" indent="-252000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3pPr>
            <a:lvl4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4pPr>
            <a:lvl5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7B92-0EE2-3B44-AAA0-3709F171F8B8}" type="datetime1">
              <a:rPr lang="de-DE" smtClean="0">
                <a:solidFill>
                  <a:prstClr val="black"/>
                </a:solidFill>
              </a:rPr>
              <a:pPr/>
              <a:t>05.04.2023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57200" y="1774800"/>
            <a:ext cx="8229600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</a:t>
            </a:r>
            <a:r>
              <a:rPr lang="de-DE" dirty="0" err="1"/>
              <a:t>blindtext</a:t>
            </a:r>
            <a:r>
              <a:rPr lang="de-DE" dirty="0"/>
              <a:t> der</a:t>
            </a:r>
          </a:p>
          <a:p>
            <a:pPr lvl="0"/>
            <a:r>
              <a:rPr lang="de-DE" dirty="0" err="1"/>
              <a:t>Hamburgefonts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8244" y="2856736"/>
            <a:ext cx="3913094" cy="32789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000" baseline="0">
                <a:latin typeface="TheSans UHH Regular"/>
                <a:cs typeface="TheSans UHH Regular"/>
              </a:defRPr>
            </a:lvl1pPr>
            <a:lvl2pPr marL="252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2pPr>
            <a:lvl3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3pPr>
            <a:lvl4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4pPr>
            <a:lvl5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1A3-E584-184E-A824-96456972E29E}" type="datetime1">
              <a:rPr lang="de-DE" smtClean="0">
                <a:solidFill>
                  <a:prstClr val="black"/>
                </a:solidFill>
              </a:rPr>
              <a:pPr/>
              <a:t>05.04.2023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|  Fußzeile Blindtext, Name des Professors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5"/>
          <p:cNvSpPr>
            <a:spLocks noGrp="1"/>
          </p:cNvSpPr>
          <p:nvPr>
            <p:ph sz="quarter" idx="4"/>
          </p:nvPr>
        </p:nvSpPr>
        <p:spPr>
          <a:xfrm>
            <a:off x="4787195" y="2856736"/>
            <a:ext cx="4356805" cy="3563115"/>
          </a:xfrm>
          <a:prstGeom prst="rect">
            <a:avLst/>
          </a:prstGeom>
          <a:blipFill rotWithShape="1">
            <a:blip r:embed="rId2"/>
            <a:srcRect/>
            <a:stretch>
              <a:fillRect l="-23585" t="-5137" r="-11660" b="2"/>
            </a:stretch>
          </a:blipFill>
        </p:spPr>
        <p:txBody>
          <a:bodyPr lIns="0" tIns="0" bIns="0"/>
          <a:lstStyle>
            <a:lvl1pPr marL="0" indent="0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3pPr>
            <a:lvl4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4pPr>
            <a:lvl5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57200" y="1774800"/>
            <a:ext cx="8229600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der Blindtext</a:t>
            </a:r>
          </a:p>
          <a:p>
            <a:pPr lvl="0"/>
            <a:r>
              <a:rPr lang="de-DE" dirty="0" err="1"/>
              <a:t>Hamburgefonts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35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 flipV="1">
            <a:off x="0" y="6423314"/>
            <a:ext cx="9144000" cy="434686"/>
          </a:xfrm>
          <a:prstGeom prst="rect">
            <a:avLst/>
          </a:prstGeom>
          <a:solidFill>
            <a:srgbClr val="3B515B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dirty="0">
              <a:solidFill>
                <a:prstClr val="white"/>
              </a:solidFill>
              <a:latin typeface="TheSans UHH Bold Cap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42393"/>
            <a:ext cx="90718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TheSans UHH Regular"/>
                <a:cs typeface="TheSans UHH Regular"/>
              </a:defRPr>
            </a:lvl1pPr>
          </a:lstStyle>
          <a:p>
            <a:pPr defTabSz="457200"/>
            <a:fld id="{CF42CCF1-1A89-C34C-B1B4-89EF2B026F58}" type="datetime1">
              <a:rPr lang="de-DE" smtClean="0">
                <a:solidFill>
                  <a:prstClr val="black"/>
                </a:solidFill>
              </a:rPr>
              <a:pPr defTabSz="457200"/>
              <a:t>05.04.2023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" y="1"/>
            <a:ext cx="2733648" cy="1479940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>
          <a:xfrm>
            <a:off x="0" y="1479941"/>
            <a:ext cx="9144000" cy="2791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4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TheSans UHH Bold Caps"/>
          <a:ea typeface="+mj-ea"/>
          <a:cs typeface="TheSans UHH Bold Cap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 flipV="1">
            <a:off x="0" y="6423314"/>
            <a:ext cx="9144000" cy="434686"/>
          </a:xfrm>
          <a:prstGeom prst="rect">
            <a:avLst/>
          </a:prstGeom>
          <a:solidFill>
            <a:srgbClr val="3B515B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TheSans UHH Bold Cap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42393"/>
            <a:ext cx="90718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TheSans UHH Regular"/>
                <a:cs typeface="TheSans UHH Regular"/>
              </a:defRPr>
            </a:lvl1pPr>
          </a:lstStyle>
          <a:p>
            <a:fld id="{CF42CCF1-1A89-C34C-B1B4-89EF2B026F58}" type="datetime1">
              <a:rPr lang="de-DE" smtClean="0"/>
              <a:t>05.04.2023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90788" y="6442393"/>
            <a:ext cx="452278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/>
              <a:t>|  Fußzeile Blindtext, Name des Professors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96904" y="6442393"/>
            <a:ext cx="1389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fld id="{43F0430C-3290-2846-9C5E-237D45BC81A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" y="1"/>
            <a:ext cx="2733648" cy="1479940"/>
          </a:xfrm>
          <a:prstGeom prst="rect">
            <a:avLst/>
          </a:prstGeom>
        </p:spPr>
      </p:pic>
      <p:cxnSp>
        <p:nvCxnSpPr>
          <p:cNvPr id="11" name="Gerade Verbindung 10"/>
          <p:cNvCxnSpPr/>
          <p:nvPr userDrawn="1"/>
        </p:nvCxnSpPr>
        <p:spPr>
          <a:xfrm>
            <a:off x="0" y="1479941"/>
            <a:ext cx="9144000" cy="2791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4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TheSans UHH Bold Caps"/>
          <a:ea typeface="+mj-ea"/>
          <a:cs typeface="TheSans UHH Bold Cap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uni-hamburg.de/woc" TargetMode="Externa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hamburg.de/psychologischeberatung" TargetMode="Externa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slide" Target="slide12.xml"/><Relationship Id="rId5" Type="http://schemas.openxmlformats.org/officeDocument/2006/relationships/image" Target="../media/image14.png"/><Relationship Id="rId10" Type="http://schemas.openxmlformats.org/officeDocument/2006/relationships/slide" Target="slide11.xml"/><Relationship Id="rId4" Type="http://schemas.openxmlformats.org/officeDocument/2006/relationships/image" Target="../media/image13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0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Untertitel 2"/>
          <p:cNvSpPr>
            <a:spLocks noGrp="1"/>
          </p:cNvSpPr>
          <p:nvPr>
            <p:ph sz="quarter" idx="12"/>
          </p:nvPr>
        </p:nvSpPr>
        <p:spPr>
          <a:xfrm>
            <a:off x="342001" y="4425480"/>
            <a:ext cx="7902408" cy="1181873"/>
          </a:xfrm>
        </p:spPr>
        <p:txBody>
          <a:bodyPr/>
          <a:lstStyle/>
          <a:p>
            <a:pPr algn="l"/>
            <a:r>
              <a:rPr lang="de-DE" dirty="0"/>
              <a:t>Psychologische Beratung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Dipl.-Psych. </a:t>
            </a:r>
            <a:r>
              <a:rPr lang="de-DE" dirty="0">
                <a:highlight>
                  <a:srgbClr val="FF0000"/>
                </a:highlight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73645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1143000"/>
          </a:xfrm>
        </p:spPr>
        <p:txBody>
          <a:bodyPr/>
          <a:lstStyle/>
          <a:p>
            <a:pPr algn="r"/>
            <a:r>
              <a:rPr lang="de-DE" dirty="0"/>
              <a:t>Workshops und Coaching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0B9A-A2CD-48A1-8B44-01CED992E63C}" type="datetime1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840-B5BE-4609-8ACB-953491D68C55}" type="slidenum">
              <a:rPr lang="de-DE" smtClean="0"/>
              <a:t>10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987824" y="2204864"/>
            <a:ext cx="5698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TheSans UHH" panose="020B0502050302020203" pitchFamily="34" charset="0"/>
              </a:rPr>
              <a:t>In Zusammenarbeit mit der Zentralen Studienberatung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TheSans UHH" panose="020B0502050302020203" pitchFamily="34" charset="0"/>
              </a:rPr>
              <a:t>verschiedene Workshops: Lernstrategien, Zeitmanagement, Kompetenzentfaltung in Prüfungen, Prokrastination, Selbstzweifel usw.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TheSans UHH" panose="020B0502050302020203" pitchFamily="34" charset="0"/>
              </a:rPr>
              <a:t>Online (per Zoom) und in Präsenz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TheSans UHH" panose="020B0502050302020203" pitchFamily="34" charset="0"/>
              </a:rPr>
              <a:t>Weitere Informationen und Anmeldung online unter </a:t>
            </a:r>
            <a:r>
              <a:rPr lang="de-DE" sz="2000" dirty="0">
                <a:latin typeface="TheSans UHH" panose="020B0502050302020203" pitchFamily="34" charset="0"/>
                <a:hlinkClick r:id="rId2"/>
              </a:rPr>
              <a:t>www.uni-hamburg.de/woc</a:t>
            </a:r>
            <a:r>
              <a:rPr lang="de-DE" sz="2000" dirty="0">
                <a:latin typeface="TheSans UHH" panose="020B0502050302020203" pitchFamily="34" charset="0"/>
              </a:rPr>
              <a:t> </a:t>
            </a:r>
          </a:p>
        </p:txBody>
      </p:sp>
      <p:pic>
        <p:nvPicPr>
          <p:cNvPr id="2052" name="Picture 4" descr="https://st2.depositphotos.com/1001599/11330/v/450/depositphotos_113301892-stock-illustration-man-running-over-barrier-sket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167" y1="28667" x2="57167" y2="2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39" t="21061" r="21462" b="22239"/>
          <a:stretch/>
        </p:blipFill>
        <p:spPr bwMode="auto">
          <a:xfrm>
            <a:off x="457200" y="2318382"/>
            <a:ext cx="2221235" cy="222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7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CF560-D346-4607-A09C-CA3EBB85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algn="r"/>
            <a:r>
              <a:rPr lang="de-DE" dirty="0"/>
              <a:t>Offene Sprechstunde </a:t>
            </a:r>
            <a:br>
              <a:rPr lang="de-DE" dirty="0"/>
            </a:br>
            <a:r>
              <a:rPr lang="de-DE" dirty="0"/>
              <a:t>und dringende Fälle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930953-C639-4B06-9CC3-F14E7720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1D0E-916C-4233-A031-784644AC793A}" type="datetime1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BA0F17-E9F0-40A3-9FE2-181CF8AF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D49A61-548E-44B1-A5DA-06BD36AA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840-B5BE-4609-8ACB-953491D68C55}" type="slidenum">
              <a:rPr lang="de-DE" smtClean="0"/>
              <a:t>11</a:t>
            </a:fld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366E43A-5825-4E10-AD87-FE7C9455D736}"/>
              </a:ext>
            </a:extLst>
          </p:cNvPr>
          <p:cNvSpPr/>
          <p:nvPr/>
        </p:nvSpPr>
        <p:spPr>
          <a:xfrm>
            <a:off x="683568" y="2060848"/>
            <a:ext cx="7632848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>
                <a:solidFill>
                  <a:schemeClr val="tx1"/>
                </a:solidFill>
                <a:latin typeface="TheSans UHH" panose="020B0502050302020203" pitchFamily="34" charset="0"/>
              </a:rPr>
              <a:t>Offene Sprechstunde </a:t>
            </a:r>
          </a:p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>
                <a:latin typeface="TheSans UHH" panose="020B0502050302020203" pitchFamily="34" charset="0"/>
              </a:rPr>
              <a:t>Immer montags von 11 bis 12 Uhr</a:t>
            </a:r>
          </a:p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u="sng" dirty="0">
                <a:latin typeface="TheSans UHH" panose="020B0502050302020203" pitchFamily="34" charset="0"/>
              </a:rPr>
              <a:t>Ohne Voranmeldung</a:t>
            </a:r>
            <a:r>
              <a:rPr lang="de-DE" sz="2000" dirty="0">
                <a:latin typeface="TheSans UHH" panose="020B0502050302020203" pitchFamily="34" charset="0"/>
              </a:rPr>
              <a:t>: telefonisch unter 040 42838 -8916</a:t>
            </a:r>
          </a:p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u="sng" dirty="0">
                <a:latin typeface="TheSans UHH" panose="020B0502050302020203" pitchFamily="34" charset="0"/>
              </a:rPr>
              <a:t>Mit Voranmeldung</a:t>
            </a:r>
            <a:r>
              <a:rPr lang="de-DE" sz="2000" dirty="0">
                <a:latin typeface="TheSans UHH" panose="020B0502050302020203" pitchFamily="34" charset="0"/>
              </a:rPr>
              <a:t>: persönlich im Campus Center in der Alsterterrasse 1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F9AC6AB-BFA5-4309-8E5E-22821A8C8BFA}"/>
              </a:ext>
            </a:extLst>
          </p:cNvPr>
          <p:cNvSpPr/>
          <p:nvPr/>
        </p:nvSpPr>
        <p:spPr>
          <a:xfrm>
            <a:off x="683568" y="4251620"/>
            <a:ext cx="7632848" cy="15536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>
                <a:solidFill>
                  <a:schemeClr val="tx1"/>
                </a:solidFill>
                <a:latin typeface="TheSans UHH" panose="020B0502050302020203" pitchFamily="34" charset="0"/>
              </a:rPr>
              <a:t>Dringende Fälle</a:t>
            </a:r>
          </a:p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>
                <a:solidFill>
                  <a:schemeClr val="tx1"/>
                </a:solidFill>
                <a:latin typeface="TheSans UHH" panose="020B0502050302020203" pitchFamily="34" charset="0"/>
              </a:rPr>
              <a:t>Kontaktaufnahme über unser Anmeldeportal, für Notfälle und besonders dringende Anliegen bieten wir kurzfristige Termine an</a:t>
            </a:r>
          </a:p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>
                <a:solidFill>
                  <a:schemeClr val="tx1"/>
                </a:solidFill>
                <a:latin typeface="TheSans UHH" panose="020B0502050302020203" pitchFamily="34" charset="0"/>
              </a:rPr>
              <a:t>Zeitlich begrenzte Erreichbarkeit! Im akuten Notfall Zentrale Notaufnahmen oder Notruf 112</a:t>
            </a:r>
          </a:p>
        </p:txBody>
      </p:sp>
    </p:spTree>
    <p:extLst>
      <p:ext uri="{BB962C8B-B14F-4D97-AF65-F5344CB8AC3E}">
        <p14:creationId xmlns:p14="http://schemas.microsoft.com/office/powerpoint/2010/main" val="12209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DBD11-21ED-43A0-A991-756EB771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Weitere Angebote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021AF2-B4DE-416E-92A7-8E781CEDB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>
                <a:latin typeface="TheSans UHH" panose="020B0502050302020203" pitchFamily="34" charset="0"/>
              </a:rPr>
              <a:t>Kontakt- und Beratungsstelle bei sexualisierter Belästigung, Diskriminierung und Gewalt</a:t>
            </a:r>
          </a:p>
          <a:p>
            <a:pPr marL="0" indent="0">
              <a:buNone/>
            </a:pPr>
            <a:endParaRPr lang="de-DE" sz="2000" dirty="0">
              <a:latin typeface="TheSans UHH" panose="020B0502050302020203" pitchFamily="34" charset="0"/>
            </a:endParaRPr>
          </a:p>
          <a:p>
            <a:r>
              <a:rPr lang="de-DE" sz="2000" dirty="0">
                <a:latin typeface="TheSans UHH" panose="020B0502050302020203" pitchFamily="34" charset="0"/>
              </a:rPr>
              <a:t>Beschwerdestelle nach dem Allgemeinen Gleichbehandlungsgesetz (Zentrale Studienberatung)</a:t>
            </a:r>
          </a:p>
          <a:p>
            <a:endParaRPr lang="de-DE" sz="2000" dirty="0">
              <a:latin typeface="TheSans UHH" panose="020B0502050302020203" pitchFamily="34" charset="0"/>
            </a:endParaRPr>
          </a:p>
          <a:p>
            <a:r>
              <a:rPr lang="de-DE" sz="2000" dirty="0">
                <a:latin typeface="TheSans UHH" panose="020B0502050302020203" pitchFamily="34" charset="0"/>
              </a:rPr>
              <a:t>Büro für Belange von Studierenden mit Behinderung und chronischen Erkrankungen (Thema</a:t>
            </a:r>
            <a:r>
              <a:rPr lang="de-DE" sz="2000">
                <a:latin typeface="TheSans UHH" panose="020B0502050302020203" pitchFamily="34" charset="0"/>
              </a:rPr>
              <a:t>: Nachteilsausgleich</a:t>
            </a:r>
            <a:r>
              <a:rPr lang="de-DE" sz="2000" dirty="0">
                <a:latin typeface="TheSans UHH" panose="020B0502050302020203" pitchFamily="34" charset="0"/>
              </a:rPr>
              <a:t>!)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EAE7B0-E426-4B80-8BE7-79C95733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E6FE-506E-4F16-9F84-FBC11BC97837}" type="datetime1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BD5324-F56D-4227-BFCD-AA6903CB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E67803-6DEB-419E-9B6E-D510F379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840-B5BE-4609-8ACB-953491D68C5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42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804248" cy="1143000"/>
          </a:xfrm>
        </p:spPr>
        <p:txBody>
          <a:bodyPr/>
          <a:lstStyle/>
          <a:p>
            <a:pPr algn="r"/>
            <a:r>
              <a:rPr lang="de-DE" sz="3600" dirty="0"/>
              <a:t>Empfehlung zum Studienstart: aktiv werden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225527" y="1641499"/>
            <a:ext cx="2700000" cy="45243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 pitchFamily="34" charset="0"/>
              </a:rPr>
              <a:t>Unterstützung nutzen</a:t>
            </a:r>
          </a:p>
          <a:p>
            <a:endParaRPr lang="de-DE" b="1" dirty="0">
              <a:solidFill>
                <a:schemeClr val="bg1"/>
              </a:solidFill>
              <a:latin typeface="TheSans UHH" panose="020B0502050302020203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heSans UHH" panose="020B0502050302020203" pitchFamily="34" charset="0"/>
              </a:rPr>
              <a:t>Beratungsangebote (</a:t>
            </a:r>
            <a:r>
              <a:rPr lang="de-DE" dirty="0" err="1">
                <a:solidFill>
                  <a:schemeClr val="bg1"/>
                </a:solidFill>
                <a:latin typeface="TheSans UHH" panose="020B0502050302020203" pitchFamily="34" charset="0"/>
              </a:rPr>
              <a:t>z.B</a:t>
            </a:r>
            <a:r>
              <a:rPr lang="de-DE" dirty="0">
                <a:solidFill>
                  <a:schemeClr val="bg1"/>
                </a:solidFill>
                <a:latin typeface="TheSans UHH" panose="020B0502050302020203" pitchFamily="34" charset="0"/>
              </a:rPr>
              <a:t> BESI/ Studierendenwerk, PB, Studienfachberatung)</a:t>
            </a:r>
          </a:p>
          <a:p>
            <a:endParaRPr lang="de-DE" dirty="0">
              <a:solidFill>
                <a:schemeClr val="bg1"/>
              </a:solidFill>
              <a:latin typeface="TheSans UHH" panose="020B0502050302020203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heSans UHH" panose="020B0502050302020203" pitchFamily="34" charset="0"/>
              </a:rPr>
              <a:t>Kontakt zu Lehrenden</a:t>
            </a:r>
          </a:p>
          <a:p>
            <a:endParaRPr lang="de-DE" dirty="0">
              <a:solidFill>
                <a:schemeClr val="bg1"/>
              </a:solidFill>
              <a:latin typeface="TheSans UHH" panose="020B0502050302020203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heSans UHH" panose="020B0502050302020203" pitchFamily="34" charset="0"/>
              </a:rPr>
              <a:t>Kontakt zu und Austausch mit anderen Studierenden</a:t>
            </a:r>
          </a:p>
          <a:p>
            <a:endParaRPr lang="de-DE" dirty="0">
              <a:solidFill>
                <a:schemeClr val="bg1"/>
              </a:solidFill>
              <a:latin typeface="TheSans UHH" panose="020B0502050302020203" pitchFamily="34" charset="0"/>
            </a:endParaRPr>
          </a:p>
          <a:p>
            <a:endParaRPr lang="de-DE" dirty="0">
              <a:solidFill>
                <a:schemeClr val="bg1"/>
              </a:solidFill>
              <a:latin typeface="TheSans UHH" panose="020B0502050302020203" pitchFamily="34" charset="0"/>
            </a:endParaRPr>
          </a:p>
          <a:p>
            <a:endParaRPr lang="de-DE" dirty="0">
              <a:solidFill>
                <a:schemeClr val="bg1"/>
              </a:solidFill>
              <a:latin typeface="TheSans UHH" panose="020B0502050302020203" pitchFamily="34" charset="0"/>
            </a:endParaRPr>
          </a:p>
          <a:p>
            <a:endParaRPr lang="de-DE" dirty="0">
              <a:solidFill>
                <a:schemeClr val="bg1"/>
              </a:solidFill>
              <a:latin typeface="TheSans UHH" panose="020B05020503020202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20477" y="1641498"/>
            <a:ext cx="2700000" cy="4500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TheSans UHH" panose="020B0502050302020203" pitchFamily="34" charset="0"/>
              </a:rPr>
              <a:t>Aktivitäten erhalten</a:t>
            </a:r>
          </a:p>
          <a:p>
            <a:endParaRPr lang="de-DE" b="1" dirty="0">
              <a:solidFill>
                <a:schemeClr val="bg1"/>
              </a:solidFill>
              <a:latin typeface="TheSans UHH" panose="020B0502050302020203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heSans UHH" panose="020B0502050302020203" pitchFamily="34" charset="0"/>
              </a:rPr>
              <a:t>Bewährtes weitermachen, Neues ausprobieren</a:t>
            </a:r>
          </a:p>
          <a:p>
            <a:endParaRPr lang="de-DE" dirty="0">
              <a:solidFill>
                <a:schemeClr val="bg1"/>
              </a:solidFill>
              <a:latin typeface="TheSans UHH" panose="020B0502050302020203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heSans UHH" panose="020B0502050302020203" pitchFamily="34" charset="0"/>
              </a:rPr>
              <a:t>Sport</a:t>
            </a:r>
          </a:p>
          <a:p>
            <a:endParaRPr lang="de-DE" dirty="0">
              <a:solidFill>
                <a:schemeClr val="bg1"/>
              </a:solidFill>
              <a:latin typeface="TheSans UHH" panose="020B0502050302020203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heSans UHH" panose="020B0502050302020203" pitchFamily="34" charset="0"/>
              </a:rPr>
              <a:t>Achtsamkeit und Entspannung </a:t>
            </a:r>
          </a:p>
          <a:p>
            <a:endParaRPr lang="de-DE" dirty="0">
              <a:solidFill>
                <a:schemeClr val="bg1"/>
              </a:solidFill>
              <a:latin typeface="TheSans UHH" panose="020B0502050302020203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heSans UHH" panose="020B0502050302020203" pitchFamily="34" charset="0"/>
              </a:rPr>
              <a:t>Medienkonsum begrenzen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32310" y="1626163"/>
            <a:ext cx="2700000" cy="4247317"/>
            <a:chOff x="319646" y="1625600"/>
            <a:chExt cx="2880000" cy="4472229"/>
          </a:xfrm>
          <a:solidFill>
            <a:schemeClr val="accent5">
              <a:lumMod val="75000"/>
            </a:schemeClr>
          </a:solidFill>
        </p:grpSpPr>
        <p:sp>
          <p:nvSpPr>
            <p:cNvPr id="4" name="Textfeld 3"/>
            <p:cNvSpPr txBox="1"/>
            <p:nvPr/>
          </p:nvSpPr>
          <p:spPr>
            <a:xfrm>
              <a:off x="319646" y="1625600"/>
              <a:ext cx="2880000" cy="4472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TheSans UHH" panose="020B0502050302020203" pitchFamily="34" charset="0"/>
                </a:rPr>
                <a:t>Orientierung und Kontrollerleben stärken</a:t>
              </a:r>
            </a:p>
            <a:p>
              <a:endParaRPr lang="de-DE" dirty="0">
                <a:solidFill>
                  <a:schemeClr val="bg1"/>
                </a:solidFill>
                <a:latin typeface="TheSans UHH" panose="020B0502050302020203" pitchFamily="34" charset="0"/>
              </a:endParaRPr>
            </a:p>
            <a:p>
              <a:r>
                <a:rPr lang="de-DE" dirty="0">
                  <a:solidFill>
                    <a:schemeClr val="bg1"/>
                  </a:solidFill>
                  <a:latin typeface="TheSans UHH" panose="020B0502050302020203" pitchFamily="34" charset="0"/>
                </a:rPr>
                <a:t>Realistische Studienziele</a:t>
              </a:r>
            </a:p>
            <a:p>
              <a:endParaRPr lang="de-DE" dirty="0">
                <a:solidFill>
                  <a:schemeClr val="bg1"/>
                </a:solidFill>
                <a:latin typeface="TheSans UHH" panose="020B0502050302020203" pitchFamily="34" charset="0"/>
              </a:endParaRPr>
            </a:p>
            <a:p>
              <a:endParaRPr lang="de-DE" dirty="0">
                <a:solidFill>
                  <a:schemeClr val="bg1"/>
                </a:solidFill>
                <a:latin typeface="TheSans UHH" panose="020B0502050302020203" pitchFamily="34" charset="0"/>
              </a:endParaRPr>
            </a:p>
            <a:p>
              <a:r>
                <a:rPr lang="de-DE" dirty="0">
                  <a:solidFill>
                    <a:schemeClr val="bg1"/>
                  </a:solidFill>
                  <a:latin typeface="TheSans UHH" panose="020B0502050302020203" pitchFamily="34" charset="0"/>
                </a:rPr>
                <a:t>Zeitmanagement,  Semester- und Wochenplanung</a:t>
              </a:r>
            </a:p>
            <a:p>
              <a:endParaRPr lang="de-DE" dirty="0">
                <a:solidFill>
                  <a:schemeClr val="bg1"/>
                </a:solidFill>
                <a:latin typeface="TheSans UHH" panose="020B0502050302020203" pitchFamily="34" charset="0"/>
              </a:endParaRPr>
            </a:p>
            <a:p>
              <a:r>
                <a:rPr lang="de-DE" dirty="0">
                  <a:solidFill>
                    <a:schemeClr val="bg1"/>
                  </a:solidFill>
                  <a:latin typeface="TheSans UHH" panose="020B0502050302020203" pitchFamily="34" charset="0"/>
                </a:rPr>
                <a:t>Tagesstruktur </a:t>
              </a:r>
            </a:p>
            <a:p>
              <a:r>
                <a:rPr lang="de-DE" dirty="0">
                  <a:solidFill>
                    <a:schemeClr val="bg1"/>
                  </a:solidFill>
                  <a:latin typeface="TheSans UHH" panose="020B0502050302020203" pitchFamily="34" charset="0"/>
                </a:rPr>
                <a:t>und Routinen </a:t>
              </a:r>
            </a:p>
            <a:p>
              <a:endParaRPr lang="de-DE" dirty="0">
                <a:solidFill>
                  <a:schemeClr val="bg1"/>
                </a:solidFill>
                <a:latin typeface="TheSans UHH" panose="020B0502050302020203" pitchFamily="34" charset="0"/>
              </a:endParaRPr>
            </a:p>
            <a:p>
              <a:r>
                <a:rPr lang="de-DE" dirty="0">
                  <a:solidFill>
                    <a:schemeClr val="bg1"/>
                  </a:solidFill>
                  <a:latin typeface="TheSans UHH" panose="020B0502050302020203" pitchFamily="34" charset="0"/>
                </a:rPr>
                <a:t>Erledigtes abhaken, sich belohnen</a:t>
              </a:r>
            </a:p>
          </p:txBody>
        </p:sp>
        <p:pic>
          <p:nvPicPr>
            <p:cNvPr id="7" name="Picture 5" descr="\\unihh-srv-01.fhhnet.stadt.hamburg.de\user$\WallbuFr\Desktop\Unbenann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863" y="3524105"/>
              <a:ext cx="599405" cy="696983"/>
            </a:xfrm>
            <a:prstGeom prst="rect">
              <a:avLst/>
            </a:prstGeom>
            <a:grpFill/>
            <a:extLst/>
          </p:spPr>
        </p:pic>
        <p:pic>
          <p:nvPicPr>
            <p:cNvPr id="8" name="Picture 4" descr="\\unihh-srv-01.fhhnet.stadt.hamburg.de\user$\WallbuFr\Desktop\77876_origin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408" y="4740471"/>
              <a:ext cx="530478" cy="648072"/>
            </a:xfrm>
            <a:prstGeom prst="rect">
              <a:avLst/>
            </a:prstGeom>
            <a:grpFill/>
            <a:extLst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288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67544" y="184482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hlinkClick r:id="rId3"/>
              </a:rPr>
              <a:t>www.uni-hamburg.de/psychologischeberatung</a:t>
            </a:r>
            <a:r>
              <a:rPr lang="de-DE" sz="2400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pPr algn="r"/>
            <a:r>
              <a:rPr lang="de-DE" sz="3600" dirty="0"/>
              <a:t>So erreichen Sie uns</a:t>
            </a:r>
            <a:br>
              <a:rPr lang="de-DE" sz="3600" dirty="0"/>
            </a:br>
            <a:r>
              <a:rPr lang="de-DE" sz="3600" dirty="0"/>
              <a:t>…Online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840-B5BE-4609-8ACB-953491D68C55}" type="slidenum">
              <a:rPr lang="de-DE" smtClean="0"/>
              <a:t>14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469"/>
            <a:ext cx="9144000" cy="4178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34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051720" y="220486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Alsterterrasse 1</a:t>
            </a:r>
          </a:p>
          <a:p>
            <a:r>
              <a:rPr lang="de-DE" sz="2800" dirty="0"/>
              <a:t>20354 Hamburg</a:t>
            </a:r>
          </a:p>
          <a:p>
            <a:r>
              <a:rPr lang="de-DE" sz="2800" dirty="0"/>
              <a:t>3./4. OG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pPr algn="r"/>
            <a:r>
              <a:rPr lang="de-DE" sz="3600" dirty="0"/>
              <a:t>…so erreichen Sie uns persönlich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840-B5BE-4609-8ACB-953491D68C55}" type="slidenum">
              <a:rPr lang="de-DE" smtClean="0"/>
              <a:t>15</a:t>
            </a:fld>
            <a:endParaRPr lang="de-DE"/>
          </a:p>
        </p:txBody>
      </p:sp>
      <p:pic>
        <p:nvPicPr>
          <p:cNvPr id="10" name="Inhaltsplatzhalter 4" descr="DSCN57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916832"/>
            <a:ext cx="5832648" cy="4374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9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b="1" dirty="0">
              <a:latin typeface="TheSans UHH Regular" panose="020B0502050302020203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e-DE" b="1" dirty="0">
                <a:latin typeface="TheSans UHH Regular" panose="020B0502050302020203" pitchFamily="34" charset="0"/>
              </a:rPr>
              <a:t>Vielen Dank für Ihre Aufmerksamkeit </a:t>
            </a:r>
            <a:br>
              <a:rPr lang="de-DE" b="1" dirty="0">
                <a:latin typeface="TheSans UHH Regular" panose="020B0502050302020203" pitchFamily="34" charset="0"/>
              </a:rPr>
            </a:br>
            <a:r>
              <a:rPr lang="de-DE" b="1" dirty="0">
                <a:latin typeface="TheSans UHH Regular" panose="020B0502050302020203" pitchFamily="34" charset="0"/>
              </a:rPr>
              <a:t>und wir wünschen einen erfolgreichen Studienstart!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CBC7-35A1-4C11-81DC-459898781F13}" type="datetime1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840-B5BE-4609-8ACB-953491D68C5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68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>
          <a:xfrm>
            <a:off x="395536" y="2852936"/>
            <a:ext cx="8229601" cy="778297"/>
          </a:xfrm>
        </p:spPr>
        <p:txBody>
          <a:bodyPr/>
          <a:lstStyle/>
          <a:p>
            <a:pPr algn="ctr"/>
            <a:r>
              <a:rPr lang="de-DE" dirty="0">
                <a:latin typeface="TheSans UHH" panose="020B0502050302020203" pitchFamily="34" charset="0"/>
              </a:rPr>
              <a:t>Willkommen zur Vorstellung der Psychologischen Beratung</a:t>
            </a:r>
          </a:p>
          <a:p>
            <a:pPr algn="ctr"/>
            <a:endParaRPr lang="de-DE" dirty="0">
              <a:latin typeface="TheSans UHH" panose="020B0502050302020203" pitchFamily="34" charset="0"/>
            </a:endParaRPr>
          </a:p>
          <a:p>
            <a:pPr algn="ctr"/>
            <a:r>
              <a:rPr lang="de-DE" sz="1800" dirty="0">
                <a:latin typeface="TheSans UHH" panose="020B0502050302020203" pitchFamily="34" charset="0"/>
              </a:rPr>
              <a:t>Dauer: circa 15 Minuten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40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2339752" y="274638"/>
            <a:ext cx="6347048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TheSans UHH Bold Caps"/>
                <a:ea typeface="+mj-ea"/>
                <a:cs typeface="TheSans UHH Bold Caps"/>
              </a:defRPr>
            </a:lvl1pPr>
          </a:lstStyle>
          <a:p>
            <a:pPr algn="r"/>
            <a:r>
              <a:rPr lang="de-DE" dirty="0"/>
              <a:t>Wer wir sind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63888" y="2082552"/>
            <a:ext cx="5478205" cy="3701008"/>
          </a:xfrm>
        </p:spPr>
        <p:txBody>
          <a:bodyPr lIns="91440" tIns="45720" rIns="91440" bIns="45720" anchor="t"/>
          <a:lstStyle/>
          <a:p>
            <a:r>
              <a:rPr lang="de-DE" sz="2000" dirty="0">
                <a:latin typeface="TheSans UHH" panose="020B0502050302020203" pitchFamily="34" charset="0"/>
              </a:rPr>
              <a:t>zehn </a:t>
            </a:r>
            <a:r>
              <a:rPr lang="de-DE" sz="2000" dirty="0" err="1">
                <a:latin typeface="TheSans UHH" panose="020B0502050302020203" pitchFamily="34" charset="0"/>
              </a:rPr>
              <a:t>Diplom-Psycholog:innen</a:t>
            </a:r>
            <a:r>
              <a:rPr lang="de-DE" sz="2000" dirty="0">
                <a:latin typeface="TheSans UHH" panose="020B0502050302020203" pitchFamily="34" charset="0"/>
              </a:rPr>
              <a:t>,                        M. Sc. </a:t>
            </a:r>
            <a:r>
              <a:rPr lang="de-DE" sz="2000" dirty="0" err="1">
                <a:latin typeface="TheSans UHH" panose="020B0502050302020203" pitchFamily="34" charset="0"/>
              </a:rPr>
              <a:t>Psycholog:innen</a:t>
            </a:r>
            <a:r>
              <a:rPr lang="de-DE" sz="2000" dirty="0">
                <a:latin typeface="TheSans UHH" panose="020B0502050302020203" pitchFamily="34" charset="0"/>
              </a:rPr>
              <a:t> </a:t>
            </a:r>
          </a:p>
          <a:p>
            <a:pPr marL="0" indent="0">
              <a:buNone/>
            </a:pPr>
            <a:endParaRPr lang="de-DE" sz="2000" dirty="0">
              <a:latin typeface="TheSans UHH" panose="020B0502050302020203" pitchFamily="34" charset="0"/>
            </a:endParaRPr>
          </a:p>
          <a:p>
            <a:r>
              <a:rPr lang="de-DE" sz="2000" dirty="0">
                <a:latin typeface="TheSans UHH" panose="020B0502050302020203" pitchFamily="34" charset="0"/>
              </a:rPr>
              <a:t>Approbierte Psychologische </a:t>
            </a:r>
            <a:r>
              <a:rPr lang="de-DE" sz="2000" dirty="0" err="1">
                <a:latin typeface="TheSans UHH" panose="020B0502050302020203" pitchFamily="34" charset="0"/>
              </a:rPr>
              <a:t>Psychotherapeut:innen</a:t>
            </a:r>
            <a:r>
              <a:rPr lang="de-DE" sz="2000" dirty="0">
                <a:latin typeface="TheSans UHH" panose="020B0502050302020203" pitchFamily="34" charset="0"/>
              </a:rPr>
              <a:t> oder in Ausbildung zur Psychologischen </a:t>
            </a:r>
            <a:r>
              <a:rPr lang="de-DE" sz="2000" dirty="0" err="1">
                <a:latin typeface="TheSans UHH" panose="020B0502050302020203" pitchFamily="34" charset="0"/>
              </a:rPr>
              <a:t>Psychotherapeut:in</a:t>
            </a:r>
            <a:endParaRPr lang="de-DE" sz="2000" dirty="0">
              <a:latin typeface="TheSans UHH" panose="020B0502050302020203" pitchFamily="34" charset="0"/>
            </a:endParaRPr>
          </a:p>
          <a:p>
            <a:pPr marL="0" indent="0">
              <a:buNone/>
            </a:pPr>
            <a:endParaRPr lang="de-DE" sz="2000" dirty="0">
              <a:latin typeface="TheSans UHH" panose="020B0502050302020203" pitchFamily="34" charset="0"/>
              <a:cs typeface="Calibri"/>
            </a:endParaRPr>
          </a:p>
          <a:p>
            <a:r>
              <a:rPr lang="de-DE" sz="2000" dirty="0">
                <a:latin typeface="TheSans UHH" panose="020B0502050302020203" pitchFamily="34" charset="0"/>
              </a:rPr>
              <a:t>Ausbildung in den Richtlinienverfahren Verhaltenstherapie, systemischer oder tiefenpsychologisch fundierter Psychotherapie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 7"/>
          <p:cNvSpPr/>
          <p:nvPr/>
        </p:nvSpPr>
        <p:spPr>
          <a:xfrm>
            <a:off x="4812954" y="3094312"/>
            <a:ext cx="3306031" cy="1702838"/>
          </a:xfrm>
          <a:custGeom>
            <a:avLst/>
            <a:gdLst>
              <a:gd name="connsiteX0" fmla="*/ 0 w 3306031"/>
              <a:gd name="connsiteY0" fmla="*/ 0 h 1702838"/>
              <a:gd name="connsiteX1" fmla="*/ 3306031 w 3306031"/>
              <a:gd name="connsiteY1" fmla="*/ 0 h 1702838"/>
              <a:gd name="connsiteX2" fmla="*/ 3306031 w 3306031"/>
              <a:gd name="connsiteY2" fmla="*/ 1702838 h 1702838"/>
              <a:gd name="connsiteX3" fmla="*/ 0 w 3306031"/>
              <a:gd name="connsiteY3" fmla="*/ 1702838 h 1702838"/>
              <a:gd name="connsiteX4" fmla="*/ 0 w 3306031"/>
              <a:gd name="connsiteY4" fmla="*/ 0 h 170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031" h="1702838">
                <a:moveTo>
                  <a:pt x="0" y="0"/>
                </a:moveTo>
                <a:lnTo>
                  <a:pt x="3306031" y="0"/>
                </a:lnTo>
                <a:lnTo>
                  <a:pt x="3306031" y="1702838"/>
                </a:lnTo>
                <a:lnTo>
                  <a:pt x="0" y="17028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600" kern="1200" dirty="0">
                <a:latin typeface="TheSans UHH" panose="020B0502050302020203" pitchFamily="34" charset="0"/>
              </a:rPr>
              <a:t>Persönliche Probleme und Krisen</a:t>
            </a:r>
          </a:p>
        </p:txBody>
      </p:sp>
      <p:sp>
        <p:nvSpPr>
          <p:cNvPr id="9" name="Gebogener Pfeil 8"/>
          <p:cNvSpPr/>
          <p:nvPr/>
        </p:nvSpPr>
        <p:spPr>
          <a:xfrm>
            <a:off x="2045728" y="1482362"/>
            <a:ext cx="4926739" cy="4926739"/>
          </a:xfrm>
          <a:prstGeom prst="circularArrow">
            <a:avLst>
              <a:gd name="adj1" fmla="val 9490"/>
              <a:gd name="adj2" fmla="val 685591"/>
              <a:gd name="adj3" fmla="val 8566940"/>
              <a:gd name="adj4" fmla="val 1547468"/>
              <a:gd name="adj5" fmla="val 11071"/>
            </a:avLst>
          </a:prstGeom>
        </p:spPr>
        <p:style>
          <a:lnRef idx="3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ihandform 9"/>
          <p:cNvSpPr/>
          <p:nvPr/>
        </p:nvSpPr>
        <p:spPr>
          <a:xfrm>
            <a:off x="827585" y="3094312"/>
            <a:ext cx="3251854" cy="1702838"/>
          </a:xfrm>
          <a:custGeom>
            <a:avLst/>
            <a:gdLst>
              <a:gd name="connsiteX0" fmla="*/ 0 w 3054425"/>
              <a:gd name="connsiteY0" fmla="*/ 0 h 1702838"/>
              <a:gd name="connsiteX1" fmla="*/ 3054425 w 3054425"/>
              <a:gd name="connsiteY1" fmla="*/ 0 h 1702838"/>
              <a:gd name="connsiteX2" fmla="*/ 3054425 w 3054425"/>
              <a:gd name="connsiteY2" fmla="*/ 1702838 h 1702838"/>
              <a:gd name="connsiteX3" fmla="*/ 0 w 3054425"/>
              <a:gd name="connsiteY3" fmla="*/ 1702838 h 1702838"/>
              <a:gd name="connsiteX4" fmla="*/ 0 w 3054425"/>
              <a:gd name="connsiteY4" fmla="*/ 0 h 170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425" h="1702838">
                <a:moveTo>
                  <a:pt x="0" y="0"/>
                </a:moveTo>
                <a:lnTo>
                  <a:pt x="3054425" y="0"/>
                </a:lnTo>
                <a:lnTo>
                  <a:pt x="3054425" y="1702838"/>
                </a:lnTo>
                <a:lnTo>
                  <a:pt x="0" y="17028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600" kern="1200" dirty="0">
                <a:latin typeface="TheSans UHH" panose="020B0502050302020203" pitchFamily="34" charset="0"/>
              </a:rPr>
              <a:t>Studien-schwierigkeiten</a:t>
            </a:r>
          </a:p>
        </p:txBody>
      </p:sp>
      <p:sp>
        <p:nvSpPr>
          <p:cNvPr id="11" name="Gebogener Pfeil 10"/>
          <p:cNvSpPr/>
          <p:nvPr/>
        </p:nvSpPr>
        <p:spPr>
          <a:xfrm>
            <a:off x="2045728" y="1482362"/>
            <a:ext cx="4926739" cy="4926739"/>
          </a:xfrm>
          <a:prstGeom prst="circularArrow">
            <a:avLst>
              <a:gd name="adj1" fmla="val 9490"/>
              <a:gd name="adj2" fmla="val 685591"/>
              <a:gd name="adj3" fmla="val 19366940"/>
              <a:gd name="adj4" fmla="val 12347468"/>
              <a:gd name="adj5" fmla="val 11071"/>
            </a:avLst>
          </a:prstGeom>
        </p:spPr>
        <p:style>
          <a:lnRef idx="3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2" descr="\\unihh-srv-01.fhhnet.stadt.hamburg.de\user$\WallbuFr\Desktop\Unbenannt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615" y="7463624"/>
            <a:ext cx="715692" cy="175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2339752" y="274638"/>
            <a:ext cx="6347048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TheSans UHH Bold Caps"/>
                <a:ea typeface="+mj-ea"/>
                <a:cs typeface="TheSans UHH Bold Caps"/>
              </a:defRPr>
            </a:lvl1pPr>
          </a:lstStyle>
          <a:p>
            <a:pPr algn="r"/>
            <a:r>
              <a:rPr lang="de-DE" dirty="0"/>
              <a:t>typische Anliegen</a:t>
            </a:r>
          </a:p>
        </p:txBody>
      </p:sp>
      <p:pic>
        <p:nvPicPr>
          <p:cNvPr id="1026" name="Picture 2" descr="https://start-psychotherapie.de/wp-content/uploads/2018/11/Krise01-3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2437724" cy="24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6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2339752" y="274638"/>
            <a:ext cx="6347048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TheSans UHH Bold Caps"/>
                <a:ea typeface="+mj-ea"/>
                <a:cs typeface="TheSans UHH Bold Caps"/>
              </a:defRPr>
            </a:lvl1pPr>
          </a:lstStyle>
          <a:p>
            <a:pPr algn="r"/>
            <a:r>
              <a:rPr lang="de-DE" dirty="0"/>
              <a:t>typische anliegen</a:t>
            </a:r>
          </a:p>
        </p:txBody>
      </p:sp>
      <p:pic>
        <p:nvPicPr>
          <p:cNvPr id="49" name="Picture 2" descr="https://start-psychotherapie.de/wp-content/uploads/2018/11/Krise01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6" y="4843797"/>
            <a:ext cx="1379863" cy="13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uppieren 49"/>
          <p:cNvGrpSpPr/>
          <p:nvPr/>
        </p:nvGrpSpPr>
        <p:grpSpPr>
          <a:xfrm>
            <a:off x="2222028" y="1458751"/>
            <a:ext cx="3268364" cy="2352066"/>
            <a:chOff x="4274526" y="334161"/>
            <a:chExt cx="2498995" cy="1712754"/>
          </a:xfrm>
        </p:grpSpPr>
        <p:sp>
          <p:nvSpPr>
            <p:cNvPr id="77" name="Inhaltsplatzhalter 2"/>
            <p:cNvSpPr txBox="1">
              <a:spLocks/>
            </p:cNvSpPr>
            <p:nvPr/>
          </p:nvSpPr>
          <p:spPr>
            <a:xfrm>
              <a:off x="4613521" y="578050"/>
              <a:ext cx="2160000" cy="11117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dirty="0">
                  <a:latin typeface="TheSans UHH" panose="020B0502050302020203" pitchFamily="34" charset="0"/>
                </a:rPr>
                <a:t>„Ich fühle mich unsicher in Bezug auf meine eigenen Ziele und mein Verhalten. Oft habe ich auch Angst vor der Zukunft und zweifele an mir selbst.“</a:t>
              </a:r>
            </a:p>
          </p:txBody>
        </p:sp>
        <p:sp>
          <p:nvSpPr>
            <p:cNvPr id="78" name="Wolkenförmige Legende 77"/>
            <p:cNvSpPr/>
            <p:nvPr/>
          </p:nvSpPr>
          <p:spPr>
            <a:xfrm>
              <a:off x="4274526" y="334161"/>
              <a:ext cx="2498995" cy="1712754"/>
            </a:xfrm>
            <a:prstGeom prst="cloudCallout">
              <a:avLst>
                <a:gd name="adj1" fmla="val 20352"/>
                <a:gd name="adj2" fmla="val 77370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4360557" y="1541028"/>
            <a:ext cx="2498995" cy="1967181"/>
            <a:chOff x="3791685" y="4389120"/>
            <a:chExt cx="2498995" cy="1265734"/>
          </a:xfrm>
        </p:grpSpPr>
        <p:sp>
          <p:nvSpPr>
            <p:cNvPr id="75" name="Inhaltsplatzhalter 2"/>
            <p:cNvSpPr txBox="1">
              <a:spLocks/>
            </p:cNvSpPr>
            <p:nvPr/>
          </p:nvSpPr>
          <p:spPr>
            <a:xfrm>
              <a:off x="4121303" y="4469859"/>
              <a:ext cx="2160000" cy="118499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dirty="0">
                  <a:latin typeface="TheSans UHH" panose="020B0502050302020203" pitchFamily="34" charset="0"/>
                </a:rPr>
                <a:t>„Ich mache mir Sorgen, ob mein Konsum von Alkohol/ Cannabis/Online Spielen etc. noch ok ist.“</a:t>
              </a:r>
            </a:p>
          </p:txBody>
        </p:sp>
        <p:sp>
          <p:nvSpPr>
            <p:cNvPr id="76" name="Wolkenförmige Legende 75"/>
            <p:cNvSpPr/>
            <p:nvPr/>
          </p:nvSpPr>
          <p:spPr>
            <a:xfrm>
              <a:off x="3791685" y="4389120"/>
              <a:ext cx="2498995" cy="1137060"/>
            </a:xfrm>
            <a:prstGeom prst="cloudCallout">
              <a:avLst>
                <a:gd name="adj1" fmla="val -37302"/>
                <a:gd name="adj2" fmla="val 119817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2957625" y="2775975"/>
            <a:ext cx="2332980" cy="972152"/>
            <a:chOff x="6718434" y="4803006"/>
            <a:chExt cx="2332980" cy="972152"/>
          </a:xfrm>
        </p:grpSpPr>
        <p:sp>
          <p:nvSpPr>
            <p:cNvPr id="73" name="Inhaltsplatzhalter 2"/>
            <p:cNvSpPr txBox="1">
              <a:spLocks/>
            </p:cNvSpPr>
            <p:nvPr/>
          </p:nvSpPr>
          <p:spPr>
            <a:xfrm>
              <a:off x="6891414" y="5016383"/>
              <a:ext cx="2160000" cy="7319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dirty="0">
                  <a:latin typeface="TheSans UHH" panose="020B0502050302020203" pitchFamily="34" charset="0"/>
                </a:rPr>
                <a:t>„Vielleicht brauche ich eine Therapie?“</a:t>
              </a:r>
            </a:p>
          </p:txBody>
        </p:sp>
        <p:sp>
          <p:nvSpPr>
            <p:cNvPr id="74" name="Wolkenförmige Legende 73"/>
            <p:cNvSpPr/>
            <p:nvPr/>
          </p:nvSpPr>
          <p:spPr>
            <a:xfrm>
              <a:off x="6718434" y="4803006"/>
              <a:ext cx="2325101" cy="972152"/>
            </a:xfrm>
            <a:prstGeom prst="cloudCallout">
              <a:avLst>
                <a:gd name="adj1" fmla="val 14207"/>
                <a:gd name="adj2" fmla="val 136831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5674618" y="1591890"/>
            <a:ext cx="2743552" cy="2128810"/>
            <a:chOff x="6824536" y="3520693"/>
            <a:chExt cx="2622488" cy="1468837"/>
          </a:xfrm>
        </p:grpSpPr>
        <p:sp>
          <p:nvSpPr>
            <p:cNvPr id="71" name="Inhaltsplatzhalter 2"/>
            <p:cNvSpPr txBox="1">
              <a:spLocks/>
            </p:cNvSpPr>
            <p:nvPr/>
          </p:nvSpPr>
          <p:spPr>
            <a:xfrm>
              <a:off x="6994033" y="3734070"/>
              <a:ext cx="2452991" cy="12554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dirty="0">
                  <a:latin typeface="TheSans UHH" panose="020B0502050302020203" pitchFamily="34" charset="0"/>
                </a:rPr>
                <a:t>„Wegen Corona musste ich für mich wichtige Pläne und Projekte aufgeben und damit komme ich nicht gut klar.“</a:t>
              </a:r>
            </a:p>
          </p:txBody>
        </p:sp>
        <p:sp>
          <p:nvSpPr>
            <p:cNvPr id="72" name="Wolkenförmige Legende 71"/>
            <p:cNvSpPr/>
            <p:nvPr/>
          </p:nvSpPr>
          <p:spPr>
            <a:xfrm>
              <a:off x="6824536" y="3520693"/>
              <a:ext cx="2498995" cy="1246712"/>
            </a:xfrm>
            <a:prstGeom prst="cloudCallout">
              <a:avLst>
                <a:gd name="adj1" fmla="val -81377"/>
                <a:gd name="adj2" fmla="val 109236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5564171" y="2093536"/>
            <a:ext cx="2498995" cy="1474472"/>
            <a:chOff x="6421046" y="623297"/>
            <a:chExt cx="2498995" cy="1474472"/>
          </a:xfrm>
        </p:grpSpPr>
        <p:sp>
          <p:nvSpPr>
            <p:cNvPr id="69" name="Inhaltsplatzhalter 2"/>
            <p:cNvSpPr txBox="1">
              <a:spLocks/>
            </p:cNvSpPr>
            <p:nvPr/>
          </p:nvSpPr>
          <p:spPr>
            <a:xfrm>
              <a:off x="6590545" y="813247"/>
              <a:ext cx="2160000" cy="12845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dirty="0">
                  <a:latin typeface="TheSans UHH" panose="020B0502050302020203" pitchFamily="34" charset="0"/>
                </a:rPr>
                <a:t>„Ich habe Zweifel, ob ich hier an der Uni/ Hochschule richtig bin.“</a:t>
              </a:r>
            </a:p>
          </p:txBody>
        </p:sp>
        <p:sp>
          <p:nvSpPr>
            <p:cNvPr id="70" name="Wolkenförmige Legende 69"/>
            <p:cNvSpPr/>
            <p:nvPr/>
          </p:nvSpPr>
          <p:spPr>
            <a:xfrm>
              <a:off x="6421046" y="623297"/>
              <a:ext cx="2498995" cy="1474472"/>
            </a:xfrm>
            <a:prstGeom prst="cloudCallout">
              <a:avLst>
                <a:gd name="adj1" fmla="val -81353"/>
                <a:gd name="adj2" fmla="val 120020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5156220" y="2382260"/>
            <a:ext cx="2498995" cy="1584148"/>
            <a:chOff x="6718434" y="1585719"/>
            <a:chExt cx="2498995" cy="1584148"/>
          </a:xfrm>
        </p:grpSpPr>
        <p:sp>
          <p:nvSpPr>
            <p:cNvPr id="67" name="Inhaltsplatzhalter 2"/>
            <p:cNvSpPr txBox="1">
              <a:spLocks/>
            </p:cNvSpPr>
            <p:nvPr/>
          </p:nvSpPr>
          <p:spPr>
            <a:xfrm>
              <a:off x="6994034" y="1683707"/>
              <a:ext cx="2160000" cy="13333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dirty="0">
                  <a:latin typeface="TheSans UHH" panose="020B0502050302020203" pitchFamily="34" charset="0"/>
                </a:rPr>
                <a:t>„Ich fühle mich ständig gestresst und erschöpft, kann gar nicht mehr abschalten.“</a:t>
              </a:r>
            </a:p>
          </p:txBody>
        </p:sp>
        <p:sp>
          <p:nvSpPr>
            <p:cNvPr id="68" name="Wolkenförmige Legende 67"/>
            <p:cNvSpPr/>
            <p:nvPr/>
          </p:nvSpPr>
          <p:spPr>
            <a:xfrm>
              <a:off x="6718434" y="1585719"/>
              <a:ext cx="2498995" cy="1584148"/>
            </a:xfrm>
            <a:prstGeom prst="cloudCallout">
              <a:avLst>
                <a:gd name="adj1" fmla="val -67823"/>
                <a:gd name="adj2" fmla="val 70972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487242" y="3142850"/>
            <a:ext cx="2952293" cy="2120292"/>
            <a:chOff x="2241119" y="1808454"/>
            <a:chExt cx="2331126" cy="1542209"/>
          </a:xfrm>
        </p:grpSpPr>
        <p:sp>
          <p:nvSpPr>
            <p:cNvPr id="65" name="Inhaltsplatzhalter 2"/>
            <p:cNvSpPr txBox="1">
              <a:spLocks/>
            </p:cNvSpPr>
            <p:nvPr/>
          </p:nvSpPr>
          <p:spPr>
            <a:xfrm>
              <a:off x="2412245" y="1913725"/>
              <a:ext cx="2160000" cy="14369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dirty="0">
                  <a:latin typeface="TheSans UHH" panose="020B0502050302020203" pitchFamily="34" charset="0"/>
                </a:rPr>
                <a:t>„Vor Prüfungen bin ich so aufgeregt und in der Prüfung habe ich immer einen Black-Out, obwohl ich gut vorbereitet bin.“</a:t>
              </a:r>
            </a:p>
          </p:txBody>
        </p:sp>
        <p:sp>
          <p:nvSpPr>
            <p:cNvPr id="66" name="Wolkenförmige Legende 65"/>
            <p:cNvSpPr/>
            <p:nvPr/>
          </p:nvSpPr>
          <p:spPr>
            <a:xfrm>
              <a:off x="2241119" y="1808454"/>
              <a:ext cx="2219000" cy="1296610"/>
            </a:xfrm>
            <a:prstGeom prst="cloudCallout">
              <a:avLst>
                <a:gd name="adj1" fmla="val 79629"/>
                <a:gd name="adj2" fmla="val 43008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30133" y="2449550"/>
            <a:ext cx="2713027" cy="1665720"/>
            <a:chOff x="395536" y="5031056"/>
            <a:chExt cx="2713027" cy="1665720"/>
          </a:xfrm>
        </p:grpSpPr>
        <p:sp>
          <p:nvSpPr>
            <p:cNvPr id="48" name="Inhaltsplatzhalter 2"/>
            <p:cNvSpPr txBox="1">
              <a:spLocks/>
            </p:cNvSpPr>
            <p:nvPr/>
          </p:nvSpPr>
          <p:spPr>
            <a:xfrm>
              <a:off x="806059" y="5240870"/>
              <a:ext cx="2160000" cy="14559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dirty="0">
                  <a:latin typeface="TheSans UHH" panose="020B0502050302020203" pitchFamily="34" charset="0"/>
                </a:rPr>
                <a:t>„Ich fühle mich oft einsam, und es fällt mir schwer, auf andere zuzugehen und neue Leute kennen zu lernen.“</a:t>
              </a:r>
            </a:p>
          </p:txBody>
        </p:sp>
        <p:sp>
          <p:nvSpPr>
            <p:cNvPr id="57" name="Wolkenförmige Legende 56"/>
            <p:cNvSpPr/>
            <p:nvPr/>
          </p:nvSpPr>
          <p:spPr>
            <a:xfrm>
              <a:off x="395536" y="5031056"/>
              <a:ext cx="2713027" cy="1665719"/>
            </a:xfrm>
            <a:prstGeom prst="cloudCallout">
              <a:avLst>
                <a:gd name="adj1" fmla="val 81094"/>
                <a:gd name="adj2" fmla="val 76265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2048" name="Gruppieren 2047"/>
          <p:cNvGrpSpPr/>
          <p:nvPr/>
        </p:nvGrpSpPr>
        <p:grpSpPr>
          <a:xfrm>
            <a:off x="1315006" y="2911544"/>
            <a:ext cx="2387059" cy="1880527"/>
            <a:chOff x="1170234" y="3712787"/>
            <a:chExt cx="2387059" cy="1880527"/>
          </a:xfrm>
        </p:grpSpPr>
        <p:sp>
          <p:nvSpPr>
            <p:cNvPr id="47" name="Inhaltsplatzhalter 2"/>
            <p:cNvSpPr txBox="1">
              <a:spLocks/>
            </p:cNvSpPr>
            <p:nvPr/>
          </p:nvSpPr>
          <p:spPr>
            <a:xfrm>
              <a:off x="1397293" y="3865719"/>
              <a:ext cx="2160000" cy="15318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dirty="0">
                  <a:latin typeface="TheSans UHH" panose="020B0502050302020203" pitchFamily="34" charset="0"/>
                </a:rPr>
                <a:t>„Ich habe Stress mit meiner Familie/ in meinen Freundschaften und kriege das alleine nicht hin.“</a:t>
              </a:r>
            </a:p>
          </p:txBody>
        </p:sp>
        <p:sp>
          <p:nvSpPr>
            <p:cNvPr id="58" name="Wolkenförmige Legende 57"/>
            <p:cNvSpPr/>
            <p:nvPr/>
          </p:nvSpPr>
          <p:spPr>
            <a:xfrm>
              <a:off x="1170234" y="3712787"/>
              <a:ext cx="2219000" cy="1880527"/>
            </a:xfrm>
            <a:prstGeom prst="cloudCallout">
              <a:avLst>
                <a:gd name="adj1" fmla="val 85737"/>
                <a:gd name="adj2" fmla="val 39577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905419" y="1945083"/>
            <a:ext cx="2430512" cy="1803043"/>
            <a:chOff x="1758451" y="612882"/>
            <a:chExt cx="2430512" cy="1803043"/>
          </a:xfrm>
        </p:grpSpPr>
        <p:sp>
          <p:nvSpPr>
            <p:cNvPr id="63" name="Inhaltsplatzhalter 2"/>
            <p:cNvSpPr txBox="1">
              <a:spLocks/>
            </p:cNvSpPr>
            <p:nvPr/>
          </p:nvSpPr>
          <p:spPr>
            <a:xfrm>
              <a:off x="1948597" y="744786"/>
              <a:ext cx="2160000" cy="15202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dirty="0">
                  <a:latin typeface="TheSans UHH" panose="020B0502050302020203" pitchFamily="34" charset="0"/>
                </a:rPr>
                <a:t>„Ich bin ständig niedergeschlagen, habe zu nichts mehr Lust und kann mich gar nicht mehr freuen.“</a:t>
              </a:r>
            </a:p>
          </p:txBody>
        </p:sp>
        <p:sp>
          <p:nvSpPr>
            <p:cNvPr id="64" name="Wolkenförmige Legende 63"/>
            <p:cNvSpPr/>
            <p:nvPr/>
          </p:nvSpPr>
          <p:spPr>
            <a:xfrm>
              <a:off x="1758451" y="612882"/>
              <a:ext cx="2430512" cy="1803043"/>
            </a:xfrm>
            <a:prstGeom prst="cloudCallout">
              <a:avLst>
                <a:gd name="adj1" fmla="val 83281"/>
                <a:gd name="adj2" fmla="val 84549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5903166" y="3112118"/>
            <a:ext cx="2327130" cy="1501710"/>
            <a:chOff x="9143741" y="2488002"/>
            <a:chExt cx="2327130" cy="816014"/>
          </a:xfrm>
        </p:grpSpPr>
        <p:sp>
          <p:nvSpPr>
            <p:cNvPr id="61" name="Wolkenförmige Legende 60"/>
            <p:cNvSpPr/>
            <p:nvPr/>
          </p:nvSpPr>
          <p:spPr>
            <a:xfrm>
              <a:off x="9143741" y="2488002"/>
              <a:ext cx="2219000" cy="816014"/>
            </a:xfrm>
            <a:prstGeom prst="cloudCallout">
              <a:avLst>
                <a:gd name="adj1" fmla="val -84613"/>
                <a:gd name="adj2" fmla="val 49215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62" name="Inhaltsplatzhalter 2"/>
            <p:cNvSpPr txBox="1">
              <a:spLocks/>
            </p:cNvSpPr>
            <p:nvPr/>
          </p:nvSpPr>
          <p:spPr>
            <a:xfrm>
              <a:off x="9310871" y="2549076"/>
              <a:ext cx="2160000" cy="6561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600" dirty="0">
                  <a:latin typeface="TheSans UHH" panose="020B0502050302020203" pitchFamily="34" charset="0"/>
                </a:rPr>
                <a:t>„Ich komme mit dem Lernen nicht voran, schiebe Dinge ständig vor mir her.“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0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56B1F-AD28-43E6-B422-1138F155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Unsere Angebote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0BA924-CAF1-4417-8053-947E370B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A454-CC1D-48B8-A24F-BA85AC387824}" type="datetime1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CD4FB4-AC49-490F-838E-83B8C2F6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CE36-EA4E-4B85-91A1-94317F68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840-B5BE-4609-8ACB-953491D68C55}" type="slidenum">
              <a:rPr lang="de-DE" smtClean="0"/>
              <a:t>6</a:t>
            </a:fld>
            <a:endParaRPr lang="de-DE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8" name="Zusammenfassungszoom 7">
                <a:extLst>
                  <a:ext uri="{FF2B5EF4-FFF2-40B4-BE49-F238E27FC236}">
                    <a16:creationId xmlns:a16="http://schemas.microsoft.com/office/drawing/2014/main" id="{E0550C6E-00F4-4F0A-A5D1-E8A29DE3BC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7503121"/>
                  </p:ext>
                </p:extLst>
              </p:nvPr>
            </p:nvGraphicFramePr>
            <p:xfrm>
              <a:off x="457200" y="1600200"/>
              <a:ext cx="8229600" cy="4525963"/>
            </p:xfrm>
            <a:graphic>
              <a:graphicData uri="http://schemas.microsoft.com/office/powerpoint/2016/summaryzoom">
                <psuz:summaryZm>
                  <psuz:summaryZmObj sectionId="{9E13A6B5-D16E-4CED-9EDE-931E3FE5C7BD}">
                    <psuz:zmPr id="{97EACFF8-04E7-43D2-A4FD-DB661226E6A5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8036" y="349600"/>
                          <a:ext cx="2468880" cy="185166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B264A77-DB87-4CE1-9345-2CDC7EBDA355}">
                    <psuz:zmPr id="{D804568D-8231-49EF-AB7F-D5A208DD0563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80360" y="349600"/>
                          <a:ext cx="2468880" cy="185166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EA81A79-8BE7-4CEC-993E-19E7E1F6BDF9}">
                    <psuz:zmPr id="{8324FAFB-1128-45F5-81E5-28C8AF0FA370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472684" y="349600"/>
                          <a:ext cx="2468880" cy="185166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463A605-27F2-4630-AA6A-0FFDF9B73A75}">
                    <psuz:zmPr id="{8C9E4F7C-E3D8-43A7-8D0D-7477B916CB73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8036" y="2324704"/>
                          <a:ext cx="2468880" cy="185166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671C5E40-E660-4C07-AFEE-1CE0060229B4}">
                    <psuz:zmPr id="{5BDB8A0A-3482-4DCE-9561-3EEB857CF0D1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880360" y="2324704"/>
                          <a:ext cx="2468880" cy="185166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8" name="Zusammenfassungszoom 7">
                <a:extLst>
                  <a:ext uri="{FF2B5EF4-FFF2-40B4-BE49-F238E27FC236}">
                    <a16:creationId xmlns:a16="http://schemas.microsoft.com/office/drawing/2014/main" id="{E0550C6E-00F4-4F0A-A5D1-E8A29DE3BC27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457200" y="1600200"/>
                <a:ext cx="8229600" cy="4525963"/>
                <a:chOff x="457200" y="1600200"/>
                <a:chExt cx="8229600" cy="4525963"/>
              </a:xfrm>
            </p:grpSpPr>
            <p:pic>
              <p:nvPicPr>
                <p:cNvPr id="3" name="Grafik 3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45236" y="1949800"/>
                  <a:ext cx="2468880" cy="185166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Grafik 7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37560" y="1949800"/>
                  <a:ext cx="2468880" cy="185166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Grafik 9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29884" y="1949800"/>
                  <a:ext cx="2468880" cy="185166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Grafik 10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5236" y="3924904"/>
                  <a:ext cx="2468880" cy="185166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Grafik 11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37560" y="3924904"/>
                  <a:ext cx="2468880" cy="185166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21669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7C66D-C6BD-449B-B670-EF784A66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Einzelberatung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A74435-1E55-494E-85F1-6B882928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080-F03D-427B-B4B3-B8D56F053C36}" type="datetime1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D69C69-360C-4B73-8D1D-DB285FEE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A1052B-DCC3-4100-84D8-492B03DD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840-B5BE-4609-8ACB-953491D68C55}" type="slidenum">
              <a:rPr lang="de-DE" smtClean="0"/>
              <a:t>7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2961F95-F363-44D9-9BAF-DC0D9295F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8" y="1779146"/>
            <a:ext cx="1710193" cy="183235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7707B88-179B-4302-AED8-561BA747C265}"/>
              </a:ext>
            </a:extLst>
          </p:cNvPr>
          <p:cNvSpPr/>
          <p:nvPr/>
        </p:nvSpPr>
        <p:spPr>
          <a:xfrm>
            <a:off x="440110" y="4162679"/>
            <a:ext cx="6485038" cy="169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latin typeface="TheSans UHH" panose="020B0502050302020203" pitchFamily="34" charset="0"/>
              </a:rPr>
              <a:t>eine bis fünf Beratungssitzungen </a:t>
            </a:r>
            <a:r>
              <a:rPr lang="de-DE" sz="2000" dirty="0">
                <a:latin typeface="TheSans UHH" panose="020B0502050302020203" pitchFamily="34" charset="0"/>
              </a:rPr>
              <a:t>über einen flexiblen Zeitraum, unterliegen der  gesetzlichen Schweigepflicht</a:t>
            </a:r>
          </a:p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latin typeface="TheSans UHH" panose="020B0502050302020203" pitchFamily="34" charset="0"/>
              </a:rPr>
              <a:t>Sprachen:</a:t>
            </a:r>
            <a:r>
              <a:rPr lang="de-DE" sz="2000" dirty="0">
                <a:solidFill>
                  <a:schemeClr val="accent5">
                    <a:lumMod val="75000"/>
                  </a:schemeClr>
                </a:solidFill>
                <a:latin typeface="TheSans UHH" panose="020B0502050302020203" pitchFamily="34" charset="0"/>
              </a:rPr>
              <a:t> </a:t>
            </a:r>
            <a:r>
              <a:rPr lang="de-DE" sz="2000" dirty="0">
                <a:latin typeface="TheSans UHH" panose="020B0502050302020203" pitchFamily="34" charset="0"/>
              </a:rPr>
              <a:t>Deutsch, Englisch, Spanisch, Französisch, Arabisch</a:t>
            </a:r>
          </a:p>
          <a:p>
            <a:pPr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>
                <a:latin typeface="TheSans UHH" panose="020B0502050302020203" pitchFamily="34" charset="0"/>
              </a:rPr>
              <a:t>In </a:t>
            </a:r>
            <a:r>
              <a:rPr lang="de-DE" sz="2000" b="1">
                <a:solidFill>
                  <a:schemeClr val="accent5">
                    <a:lumMod val="75000"/>
                  </a:schemeClr>
                </a:solidFill>
                <a:latin typeface="TheSans UHH" panose="020B0502050302020203" pitchFamily="34" charset="0"/>
              </a:rPr>
              <a:t>Präsenz</a:t>
            </a:r>
            <a:r>
              <a:rPr lang="de-DE" sz="2000">
                <a:latin typeface="TheSans UHH" panose="020B0502050302020203" pitchFamily="34" charset="0"/>
              </a:rPr>
              <a:t> oder </a:t>
            </a: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latin typeface="TheSans UHH" panose="020B0502050302020203" pitchFamily="34" charset="0"/>
              </a:rPr>
              <a:t>online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48269E2-CC33-4151-A243-E159E2F2DE1C}"/>
              </a:ext>
            </a:extLst>
          </p:cNvPr>
          <p:cNvSpPr/>
          <p:nvPr/>
        </p:nvSpPr>
        <p:spPr>
          <a:xfrm>
            <a:off x="2371057" y="1690208"/>
            <a:ext cx="6485038" cy="2361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latin typeface="TheSans UHH" panose="020B0502050302020203" pitchFamily="34" charset="0"/>
              </a:rPr>
              <a:t>eigene Handlungs- und Problemlösekompetenz </a:t>
            </a:r>
            <a:r>
              <a:rPr lang="de-DE" sz="2000" dirty="0">
                <a:latin typeface="TheSans UHH" panose="020B0502050302020203" pitchFamily="34" charset="0"/>
              </a:rPr>
              <a:t>der Studierenden stärken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>
                <a:latin typeface="TheSans UHH" panose="020B0502050302020203" pitchFamily="34" charset="0"/>
              </a:rPr>
              <a:t>Anliegen </a:t>
            </a: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latin typeface="TheSans UHH" panose="020B0502050302020203" pitchFamily="34" charset="0"/>
              </a:rPr>
              <a:t>kompetent einordnen </a:t>
            </a:r>
            <a:r>
              <a:rPr lang="de-DE" sz="2000" dirty="0">
                <a:latin typeface="TheSans UHH" panose="020B0502050302020203" pitchFamily="34" charset="0"/>
              </a:rPr>
              <a:t>(psychische Störung?), </a:t>
            </a: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latin typeface="TheSans UHH" panose="020B0502050302020203" pitchFamily="34" charset="0"/>
              </a:rPr>
              <a:t>Lotsenfunktion</a:t>
            </a:r>
            <a:r>
              <a:rPr lang="de-DE" sz="2000" dirty="0">
                <a:latin typeface="TheSans UHH" panose="020B0502050302020203" pitchFamily="34" charset="0"/>
              </a:rPr>
              <a:t>, ggf. weiterverweisen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>
                <a:latin typeface="TheSans UHH" panose="020B0502050302020203" pitchFamily="34" charset="0"/>
              </a:rPr>
              <a:t>in </a:t>
            </a: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latin typeface="TheSans UHH" panose="020B0502050302020203" pitchFamily="34" charset="0"/>
              </a:rPr>
              <a:t>Krisen</a:t>
            </a:r>
            <a:r>
              <a:rPr lang="de-DE" sz="2000" dirty="0">
                <a:latin typeface="TheSans UHH" panose="020B0502050302020203" pitchFamily="34" charset="0"/>
              </a:rPr>
              <a:t> unterstützen, </a:t>
            </a: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latin typeface="TheSans UHH" panose="020B0502050302020203" pitchFamily="34" charset="0"/>
              </a:rPr>
              <a:t>nächste Schritte </a:t>
            </a:r>
            <a:r>
              <a:rPr lang="de-DE" sz="2000" dirty="0">
                <a:latin typeface="TheSans UHH" panose="020B0502050302020203" pitchFamily="34" charset="0"/>
              </a:rPr>
              <a:t>planen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latin typeface="TheSans UHH" panose="020B0502050302020203" pitchFamily="34" charset="0"/>
              </a:rPr>
              <a:t>eigene Ziele, Werte und Ressourcen Entscheidungsfindung </a:t>
            </a:r>
            <a:r>
              <a:rPr lang="de-DE" sz="2000" dirty="0">
                <a:latin typeface="TheSans UHH" panose="020B0502050302020203" pitchFamily="34" charset="0"/>
              </a:rPr>
              <a:t>klären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Folienzoom 12">
                <a:extLst>
                  <a:ext uri="{FF2B5EF4-FFF2-40B4-BE49-F238E27FC236}">
                    <a16:creationId xmlns:a16="http://schemas.microsoft.com/office/drawing/2014/main" id="{F051C497-102B-4E1E-987D-36848E318A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5267919"/>
                  </p:ext>
                </p:extLst>
              </p:nvPr>
            </p:nvGraphicFramePr>
            <p:xfrm>
              <a:off x="6999112" y="4149080"/>
              <a:ext cx="1709936" cy="1282452"/>
            </p:xfrm>
            <a:graphic>
              <a:graphicData uri="http://schemas.microsoft.com/office/powerpoint/2016/slidezoom">
                <pslz:sldZm>
                  <pslz:sldZmObj sldId="293" cId="17262395">
                    <pslz:zmPr id="{EA078AAC-4290-4CED-9E42-E048AC999BC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09936" cy="128245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Folienzoom 1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F051C497-102B-4E1E-987D-36848E318A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9112" y="4149080"/>
                <a:ext cx="1709936" cy="128245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4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724" b="15045"/>
          <a:stretch/>
        </p:blipFill>
        <p:spPr>
          <a:xfrm>
            <a:off x="539552" y="1700808"/>
            <a:ext cx="4608512" cy="3845024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56A7-ADB0-460E-91D3-71799FA36978}" type="datetime1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840-B5BE-4609-8ACB-953491D68C55}" type="slidenum">
              <a:rPr lang="de-DE" smtClean="0"/>
              <a:t>8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pPr algn="r"/>
            <a:r>
              <a:rPr lang="de-DE" sz="3600" dirty="0"/>
              <a:t>Einzelberatung: Videosprechstunde</a:t>
            </a:r>
            <a:endParaRPr lang="de-DE" sz="5400" dirty="0"/>
          </a:p>
        </p:txBody>
      </p:sp>
      <p:sp>
        <p:nvSpPr>
          <p:cNvPr id="9" name="Rechteck 8"/>
          <p:cNvSpPr/>
          <p:nvPr/>
        </p:nvSpPr>
        <p:spPr>
          <a:xfrm>
            <a:off x="5148064" y="3140968"/>
            <a:ext cx="3600400" cy="131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b="1" dirty="0">
                <a:solidFill>
                  <a:schemeClr val="accent5">
                    <a:lumMod val="75000"/>
                  </a:schemeClr>
                </a:solidFill>
                <a:latin typeface="TheSans UHH" panose="020B0502050302020203" pitchFamily="34" charset="0"/>
              </a:rPr>
              <a:t>Zertifizierte Plattform </a:t>
            </a:r>
          </a:p>
          <a:p>
            <a:pPr lvl="0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dirty="0">
                <a:latin typeface="TheSans UHH" panose="020B0502050302020203" pitchFamily="34" charset="0"/>
              </a:rPr>
              <a:t>Für unsere Videosprechstunde nutzen wir die zertifizierte Plattform Elvi.</a:t>
            </a:r>
          </a:p>
        </p:txBody>
      </p:sp>
    </p:spTree>
    <p:extLst>
      <p:ext uri="{BB962C8B-B14F-4D97-AF65-F5344CB8AC3E}">
        <p14:creationId xmlns:p14="http://schemas.microsoft.com/office/powerpoint/2010/main" val="1726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ED6C9-46F2-4A96-B33A-ECD7243E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Gruppenberatung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9EADFD-B4D5-4A93-8CDD-4DEF534B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3DEE-B48C-40E8-B00B-7ED636042356}" type="datetime1">
              <a:rPr lang="de-DE" smtClean="0"/>
              <a:t>05.04.2023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EC729E-1D33-4544-BE19-AEF0ED11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023567-D706-4723-8F16-824FCA05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840-B5BE-4609-8ACB-953491D68C55}" type="slidenum">
              <a:rPr lang="de-DE" smtClean="0"/>
              <a:t>9</a:t>
            </a:fld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DBC4DE4F-0707-4973-9321-416D2A6780D3}"/>
              </a:ext>
            </a:extLst>
          </p:cNvPr>
          <p:cNvSpPr/>
          <p:nvPr/>
        </p:nvSpPr>
        <p:spPr>
          <a:xfrm>
            <a:off x="755576" y="1631841"/>
            <a:ext cx="2556812" cy="14432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HOPES</a:t>
            </a:r>
            <a:endParaRPr lang="de-DE" b="1" dirty="0"/>
          </a:p>
          <a:p>
            <a:pPr algn="ctr"/>
            <a:r>
              <a:rPr lang="de-DE" dirty="0"/>
              <a:t>Hilfe und Orientierung für psychisch erkrankte Studierende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F8C11B4-A20A-4DA9-88BB-61413BDC8307}"/>
              </a:ext>
            </a:extLst>
          </p:cNvPr>
          <p:cNvSpPr/>
          <p:nvPr/>
        </p:nvSpPr>
        <p:spPr>
          <a:xfrm>
            <a:off x="3397719" y="1628800"/>
            <a:ext cx="2556812" cy="14432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ADA</a:t>
            </a:r>
            <a:endParaRPr lang="de-DE" b="1" dirty="0"/>
          </a:p>
          <a:p>
            <a:pPr algn="ctr"/>
            <a:r>
              <a:rPr lang="de-DE" dirty="0"/>
              <a:t>Anfangen – Dranbleiben - Abhaken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1757D6C-EE5F-4F43-AB83-0AC49FB9B578}"/>
              </a:ext>
            </a:extLst>
          </p:cNvPr>
          <p:cNvSpPr/>
          <p:nvPr/>
        </p:nvSpPr>
        <p:spPr>
          <a:xfrm>
            <a:off x="6039862" y="1628800"/>
            <a:ext cx="2556812" cy="14432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PhD-Gruppe</a:t>
            </a:r>
            <a:r>
              <a:rPr lang="de-DE" dirty="0"/>
              <a:t> englisches Gruppenangebot für Promovierende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542B0688-9AA1-49F2-B874-E4340A6D776A}"/>
              </a:ext>
            </a:extLst>
          </p:cNvPr>
          <p:cNvSpPr/>
          <p:nvPr/>
        </p:nvSpPr>
        <p:spPr>
          <a:xfrm>
            <a:off x="755576" y="3288025"/>
            <a:ext cx="7841098" cy="20162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/>
              <a:t>Fortlaufende und regelmäßige Gruppenangebote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/>
              <a:t>Dauer zwischen 90 und 120 min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/>
              <a:t>Geschlossene Gruppen mit konstanten Teilnehmer*innen für vertrauensvollen und offenen Erfahrungsaustausch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/>
              <a:t>Teilnahme nach vorheriger Anmeldung in der Psychologischen Beratung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de-DE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4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6|1.3|3.2|1|2.9|1.1|3.2|1.7|3.2|1.1|2.3|1.2|2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1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9.8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1E6C15FD80AF49AEB1DEFF5F33194F" ma:contentTypeVersion="8" ma:contentTypeDescription="Ein neues Dokument erstellen." ma:contentTypeScope="" ma:versionID="84bb953b9f4e2229149ca0d5dfccd392">
  <xsd:schema xmlns:xsd="http://www.w3.org/2001/XMLSchema" xmlns:xs="http://www.w3.org/2001/XMLSchema" xmlns:p="http://schemas.microsoft.com/office/2006/metadata/properties" xmlns:ns2="a8d2fd8b-ea47-4297-a2a4-bbaafe68126a" targetNamespace="http://schemas.microsoft.com/office/2006/metadata/properties" ma:root="true" ma:fieldsID="93e8db5f09493a3023450c672ffabf5d" ns2:_="">
    <xsd:import namespace="a8d2fd8b-ea47-4297-a2a4-bbaafe681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2fd8b-ea47-4297-a2a4-bbaafe6812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FC0F6D-639C-4C11-A95D-F8C2077A57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8B202F-A947-40D9-8679-A4E41EFA622B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a8d2fd8b-ea47-4297-a2a4-bbaafe68126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82717D-615F-470B-B8DE-5113B7CE3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2fd8b-ea47-4297-a2a4-bbaafe681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676</Words>
  <Application>Microsoft Office PowerPoint</Application>
  <PresentationFormat>Bildschirmpräsentation (4:3)</PresentationFormat>
  <Paragraphs>126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7" baseType="lpstr">
      <vt:lpstr>Arial</vt:lpstr>
      <vt:lpstr>Calibri</vt:lpstr>
      <vt:lpstr>Lucida Grande</vt:lpstr>
      <vt:lpstr>TheSans UHH</vt:lpstr>
      <vt:lpstr>TheSans UHH Bold</vt:lpstr>
      <vt:lpstr>TheSans UHH Bold Caps</vt:lpstr>
      <vt:lpstr>TheSans UHH Regular</vt:lpstr>
      <vt:lpstr>TheSans UHH SemiLight Caps</vt:lpstr>
      <vt:lpstr>Wingdings</vt:lpstr>
      <vt:lpstr>1_Office-Design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Unsere Angebote</vt:lpstr>
      <vt:lpstr>Einzelberatung</vt:lpstr>
      <vt:lpstr>Einzelberatung: Videosprechstunde</vt:lpstr>
      <vt:lpstr>Gruppenberatung</vt:lpstr>
      <vt:lpstr>Workshops und Coaching</vt:lpstr>
      <vt:lpstr>Offene Sprechstunde  und dringende Fälle</vt:lpstr>
      <vt:lpstr>Weitere Angebote</vt:lpstr>
      <vt:lpstr>Empfehlung zum Studienstart: aktiv werden</vt:lpstr>
      <vt:lpstr>So erreichen Sie uns …Online</vt:lpstr>
      <vt:lpstr>…so erreichen Sie uns persönlich</vt:lpstr>
      <vt:lpstr>PowerPoint-Präsentation</vt:lpstr>
    </vt:vector>
  </TitlesOfParts>
  <Company>Universitaet Hamburg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Psychologische Beratungsstelle für Studierende der HCU</dc:title>
  <dc:creator>Wallburg, Franziska</dc:creator>
  <cp:lastModifiedBy>Sengebusch, Fabian</cp:lastModifiedBy>
  <cp:revision>180</cp:revision>
  <dcterms:created xsi:type="dcterms:W3CDTF">2017-09-12T14:39:01Z</dcterms:created>
  <dcterms:modified xsi:type="dcterms:W3CDTF">2023-04-05T08:37:19Z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0x0101004E1E6C15FD80AF49AEB1DEFF5F33194F</vt:lpwstr>
  </property>
</Properties>
</file>